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76" r:id="rId3"/>
    <p:sldId id="277" r:id="rId4"/>
    <p:sldId id="263" r:id="rId5"/>
    <p:sldId id="347" r:id="rId6"/>
    <p:sldId id="273" r:id="rId7"/>
    <p:sldId id="274" r:id="rId8"/>
    <p:sldId id="279" r:id="rId9"/>
    <p:sldId id="281" r:id="rId10"/>
    <p:sldId id="282" r:id="rId11"/>
    <p:sldId id="264" r:id="rId12"/>
    <p:sldId id="283" r:id="rId13"/>
    <p:sldId id="284" r:id="rId14"/>
    <p:sldId id="285" r:id="rId15"/>
    <p:sldId id="286" r:id="rId16"/>
    <p:sldId id="340" r:id="rId17"/>
    <p:sldId id="341" r:id="rId18"/>
    <p:sldId id="304" r:id="rId19"/>
    <p:sldId id="306" r:id="rId20"/>
    <p:sldId id="305" r:id="rId21"/>
    <p:sldId id="307" r:id="rId22"/>
    <p:sldId id="292" r:id="rId23"/>
    <p:sldId id="297" r:id="rId24"/>
    <p:sldId id="298" r:id="rId25"/>
    <p:sldId id="310" r:id="rId26"/>
    <p:sldId id="309" r:id="rId27"/>
    <p:sldId id="342" r:id="rId28"/>
    <p:sldId id="349" r:id="rId29"/>
    <p:sldId id="350" r:id="rId30"/>
    <p:sldId id="353" r:id="rId31"/>
    <p:sldId id="348" r:id="rId32"/>
    <p:sldId id="346" r:id="rId33"/>
    <p:sldId id="301" r:id="rId34"/>
    <p:sldId id="302" r:id="rId35"/>
    <p:sldId id="260" r:id="rId36"/>
    <p:sldId id="344" r:id="rId37"/>
    <p:sldId id="345" r:id="rId38"/>
    <p:sldId id="354" r:id="rId39"/>
    <p:sldId id="337" r:id="rId40"/>
    <p:sldId id="339" r:id="rId41"/>
    <p:sldId id="269" r:id="rId42"/>
    <p:sldId id="351" r:id="rId43"/>
    <p:sldId id="262" r:id="rId44"/>
    <p:sldId id="303" r:id="rId45"/>
    <p:sldId id="355" r:id="rId46"/>
    <p:sldId id="356" r:id="rId47"/>
    <p:sldId id="357" r:id="rId48"/>
    <p:sldId id="359" r:id="rId49"/>
    <p:sldId id="360" r:id="rId50"/>
    <p:sldId id="266" r:id="rId51"/>
    <p:sldId id="258" r:id="rId52"/>
    <p:sldId id="265" r:id="rId53"/>
    <p:sldId id="343" r:id="rId54"/>
    <p:sldId id="352" r:id="rId55"/>
    <p:sldId id="257" r:id="rId56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66"/>
    <a:srgbClr val="FF7C80"/>
    <a:srgbClr val="FF3300"/>
    <a:srgbClr val="FF993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32" y="16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data\net-plus%20Dropbox\Markus%20Daniel%20Ursprung\ursprung\haus\1-Benzenschwil\elektroplan-MU\SP-EnergieErtrag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/>
              <a:t>Heizenergie (inkl. Warmwasser)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multiLvlStrRef>
              <c:f>mumyPV2!$BE$44:$BF$48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</c:v>
                  </c:pt>
                  <c:pt idx="3">
                    <c:v>2025</c:v>
                  </c:pt>
                  <c:pt idx="4">
                    <c:v>2026</c:v>
                  </c:pt>
                </c:lvl>
                <c:lvl>
                  <c:pt idx="0">
                    <c:v>2021</c:v>
                  </c:pt>
                  <c:pt idx="1">
                    <c:v>2022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mumyPV2!$BG$44:$BG$48</c:f>
              <c:numCache>
                <c:formatCode>#,##0.0</c:formatCode>
                <c:ptCount val="5"/>
                <c:pt idx="0">
                  <c:v>5869.8</c:v>
                </c:pt>
                <c:pt idx="1">
                  <c:v>5491.09</c:v>
                </c:pt>
                <c:pt idx="2">
                  <c:v>6549.0119999999997</c:v>
                </c:pt>
                <c:pt idx="3">
                  <c:v>4760.1639999999998</c:v>
                </c:pt>
                <c:pt idx="4">
                  <c:v>4571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C-4940-8063-7F5C882FE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4418959"/>
        <c:axId val="1754427119"/>
      </c:areaChart>
      <c:catAx>
        <c:axId val="175441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54427119"/>
        <c:crosses val="autoZero"/>
        <c:auto val="1"/>
        <c:lblAlgn val="ctr"/>
        <c:lblOffset val="100"/>
        <c:noMultiLvlLbl val="0"/>
      </c:catAx>
      <c:valAx>
        <c:axId val="175442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5441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sz="2400"/>
              <a:t>Amortisationsdauer</a:t>
            </a:r>
          </a:p>
        </c:rich>
      </c:tx>
      <c:layout>
        <c:manualLayout>
          <c:xMode val="edge"/>
          <c:yMode val="edge"/>
          <c:x val="0.28450907888315619"/>
          <c:y val="7.07233887430737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3607946785099337"/>
          <c:y val="3.1648148148148147E-2"/>
          <c:w val="0.89019685039370078"/>
          <c:h val="0.87044210246307607"/>
        </c:manualLayout>
      </c:layout>
      <c:scatterChart>
        <c:scatterStyle val="lineMarker"/>
        <c:varyColors val="0"/>
        <c:ser>
          <c:idx val="0"/>
          <c:order val="0"/>
          <c:tx>
            <c:strRef>
              <c:f>ElcoCOP!$C$64:$C$65</c:f>
              <c:strCache>
                <c:ptCount val="2"/>
                <c:pt idx="0">
                  <c:v>min.</c:v>
                </c:pt>
                <c:pt idx="1">
                  <c:v>Jahre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ElcoCOP!$B$66:$B$69</c:f>
              <c:numCache>
                <c:formatCode>General</c:formatCode>
                <c:ptCount val="4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</c:numCache>
            </c:numRef>
          </c:xVal>
          <c:yVal>
            <c:numRef>
              <c:f>ElcoCOP!$C$66:$C$69</c:f>
              <c:numCache>
                <c:formatCode>General</c:formatCode>
                <c:ptCount val="4"/>
                <c:pt idx="0">
                  <c:v>48</c:v>
                </c:pt>
                <c:pt idx="1">
                  <c:v>24</c:v>
                </c:pt>
                <c:pt idx="2">
                  <c:v>16</c:v>
                </c:pt>
                <c:pt idx="3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2E-4200-B076-573F06FE672A}"/>
            </c:ext>
          </c:extLst>
        </c:ser>
        <c:ser>
          <c:idx val="1"/>
          <c:order val="1"/>
          <c:tx>
            <c:strRef>
              <c:f>ElcoCOP!$D$64:$D$65</c:f>
              <c:strCache>
                <c:ptCount val="2"/>
                <c:pt idx="0">
                  <c:v>max.</c:v>
                </c:pt>
                <c:pt idx="1">
                  <c:v>Jahre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ElcoCOP!$B$66:$B$69</c:f>
              <c:numCache>
                <c:formatCode>General</c:formatCode>
                <c:ptCount val="4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</c:numCache>
            </c:numRef>
          </c:xVal>
          <c:yVal>
            <c:numRef>
              <c:f>ElcoCOP!$D$66:$D$69</c:f>
              <c:numCache>
                <c:formatCode>General</c:formatCode>
                <c:ptCount val="4"/>
                <c:pt idx="0">
                  <c:v>30</c:v>
                </c:pt>
                <c:pt idx="1">
                  <c:v>15</c:v>
                </c:pt>
                <c:pt idx="2">
                  <c:v>10</c:v>
                </c:pt>
                <c:pt idx="3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2E-4200-B076-573F06FE672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437338399"/>
        <c:axId val="437338879"/>
      </c:scatterChart>
      <c:valAx>
        <c:axId val="437338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Rp./kWh</a:t>
                </a:r>
              </a:p>
            </c:rich>
          </c:tx>
          <c:layout>
            <c:manualLayout>
              <c:xMode val="edge"/>
              <c:yMode val="edge"/>
              <c:x val="0.48171565510832887"/>
              <c:y val="0.892355724647467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7338879"/>
        <c:crosses val="autoZero"/>
        <c:crossBetween val="midCat"/>
      </c:valAx>
      <c:valAx>
        <c:axId val="43733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2400"/>
                  <a:t>Jahre</a:t>
                </a:r>
              </a:p>
            </c:rich>
          </c:tx>
          <c:layout>
            <c:manualLayout>
              <c:xMode val="edge"/>
              <c:yMode val="edge"/>
              <c:x val="5.0276463962235778E-2"/>
              <c:y val="3.88888888888888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73383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44499418374458"/>
          <c:y val="0.17050597841936424"/>
          <c:w val="0.55994496340131394"/>
          <c:h val="8.2350247885680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4CA22-DA99-4CC7-BFAB-B706E1E04B31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50AA1-36E5-4BB5-A8B5-87274D0DFB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879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50AA1-36E5-4BB5-A8B5-87274D0DFB1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369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Es gibt viele blendfreie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50AA1-36E5-4BB5-A8B5-87274D0DFB12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070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5939589-3E79-4C82-AA4A-FE78234FAA59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48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8059-E605-21C3-8B07-942EE2D8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40B8FD-FA77-95B9-4779-DFE4A34E1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AABCF3-174F-BB53-23E2-0C21CD30B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E2138E-B7FC-8872-3F45-F5D5CE995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5939589-3E79-4C82-AA4A-FE78234FAA59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5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50AA1-36E5-4BB5-A8B5-87274D0DFB12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324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D3233-A808-6EE1-BDB8-0281AAD5F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C95232-2849-A8DB-6A4A-B37B4D8F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3EF9F-69B1-8345-5B15-CF572C3E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C417F6-7745-6CA9-8738-18B252E8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E5B9F-B6FC-A5A4-E892-8DE19B17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786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FA137-69C1-9A8C-03DF-1A5646BE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082B276-DB88-5804-023A-2B385D4CB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984678-1835-4FB7-C0E3-1E944A09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BDCD54-EBAE-18F1-12DB-C247EB5A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9C6E73-E5AA-7AE3-2500-14C1F856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540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9D68235-77B2-CFE5-1969-D2000EAF1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A614CE-6320-3FBD-9053-99C4C055E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1F3A7C-7762-99BE-764C-C079D0E0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7B24AC-412B-AEE3-9DB5-66CF8DF5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310E35-46F9-A966-E85E-738FC241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932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Bild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rtlCol="0" anchor="t" anchorCtr="0"/>
          <a:lstStyle>
            <a:lvl1pPr algn="l">
              <a:lnSpc>
                <a:spcPts val="5400"/>
              </a:lnSpc>
              <a:defRPr lang="de-DE" sz="5400" b="1" i="0" kern="0" cap="all" spc="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fik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21" name="Grafik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23" name="Grafik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rtlCol="0" anchor="t" anchorCtr="0">
            <a:noAutofit/>
          </a:bodyPr>
          <a:lstStyle>
            <a:lvl1pPr algn="ctr">
              <a:buNone/>
              <a:defRPr lang="de-DE"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04173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6DE28-2089-F0FE-47BF-E2C5E83E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74B1CB-677D-EF51-2C28-45393624B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2AFD7D-DD7E-05F7-59C9-75F9F35D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44EAB9-49DC-8EE1-BE22-A266CA2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E2D9C6-170E-A25E-AD6B-DB4A1F2F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66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BD547-8CA8-6085-5FDE-5E836067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BDBD8B-992D-EF95-A925-498A2DD84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88E78F-6572-0818-C7C4-37051B74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00E1E9-A42A-E7B5-58C2-D73B5633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22CBB5-8337-984B-D929-AB6FA600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295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4B927-518C-4015-341A-47CB74D0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F756A0-5850-FEB2-15CC-12290232E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563432-4017-7F7B-64C1-9FE575E18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23F0B-3BC3-B52A-372B-DCD3AFC7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D921A3-A4D9-720B-1CE4-1C907DE7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4E29D2-560E-3DD8-C84C-83EC08C7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651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A58B1-9DEE-3505-7F41-54D545B5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33A042-63AA-0029-2BE7-4144FF8B6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D9230B-D119-FCD2-A3F3-89DA8CB36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EC1BE3-8FE5-C879-B827-E3365F6D4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21A093-FDD7-9EBA-B276-8146B76D7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E0DC0F-D47F-10D5-AC30-A28F8DB2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A24E6D-BE95-EF10-96E8-E4E5F908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4CEA47-6D5E-EA12-0A8E-D5A9680B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032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4FEBC-9239-25C9-F8C0-54002402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119BD7-E404-3E78-CC77-C74DC4FE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9C3E05-B95F-69A4-9354-F24F3A94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EF4524-5476-0FF9-A821-26D79474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62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5F7486-3126-DCAB-580A-86F54D59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779745-6A1A-D2BF-3A6A-9331A38A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4A91FB-06D4-1A36-F26E-85492585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23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627D1-A1CE-079C-027A-D5B6569E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92409F-B712-1A37-E4A1-36676B70F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E7161E-1E3F-CE5A-EA04-F6FAEA182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7F694A-82F3-1052-B9E1-2FB27E94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E2227E-F5B0-FC04-5ADB-097DC71F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903939-0999-5A3B-A653-65A350FD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727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8458A-1380-7AE1-220F-EFDECC03D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4DFF47-FA3B-54BE-ABD5-DF7D494BE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47FCB7-46C3-7A53-F39F-9016E761A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F92EC0-0991-7976-802B-AA3963C4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5F17D9-04FB-F426-BC35-FD353F98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BBD7D0-5C60-762E-4BF4-B5D6A914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125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8CFBE7-5AF8-171F-7A1E-E982B6C4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359C86-750E-3157-7532-4B16FA7DC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FA4A0E-B7AD-8225-7914-DD09E57B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A4495-6403-47B6-8854-95435559E594}" type="datetimeFigureOut">
              <a:rPr lang="de-CH" smtClean="0"/>
              <a:t>01.05.2026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324899-EB0C-8CD1-161F-201A2C630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078017-02EC-61EB-747F-D5E3C16D7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51AF4-3E3A-4562-A9FD-A345232F3B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083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-plus.ch/" TargetMode="External"/><Relationship Id="rId2" Type="http://schemas.openxmlformats.org/officeDocument/2006/relationships/hyperlink" Target="http://www.synergieplus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17BC072-55C5-6C15-44F5-6AEF7B49C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68" y="3842368"/>
            <a:ext cx="3015632" cy="3015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B3E49D-EB14-9413-BF08-39E7B0003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343" y="519613"/>
            <a:ext cx="11495314" cy="1058334"/>
          </a:xfrm>
        </p:spPr>
        <p:txBody>
          <a:bodyPr>
            <a:normAutofit/>
          </a:bodyPr>
          <a:lstStyle/>
          <a:p>
            <a:r>
              <a:rPr lang="de-CH" sz="6000" b="1" dirty="0">
                <a:effectLst/>
                <a:latin typeface="Calibri" panose="020F0502020204030204" pitchFamily="34" charset="0"/>
              </a:rPr>
              <a:t>Wie unabhängig wollen wir sein?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BF15AF-3F10-959F-4043-863F72C8D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81" y="1942089"/>
            <a:ext cx="11296481" cy="4650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CH" sz="1800" dirty="0">
                <a:effectLst/>
                <a:latin typeface="Calibri" panose="020F0502020204030204" pitchFamily="34" charset="0"/>
              </a:rPr>
              <a:t>Liebe Mitmenschen</a:t>
            </a:r>
          </a:p>
          <a:p>
            <a:pPr>
              <a:buNone/>
            </a:pPr>
            <a:r>
              <a:rPr lang="de-CH" sz="3600" dirty="0">
                <a:effectLst/>
                <a:latin typeface="Calibri" panose="020F0502020204030204" pitchFamily="34" charset="0"/>
              </a:rPr>
              <a:t>Zwischen </a:t>
            </a:r>
            <a:r>
              <a:rPr lang="de-CH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Vision, </a:t>
            </a:r>
            <a:r>
              <a:rPr lang="de-CH" sz="3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Prognosen</a:t>
            </a:r>
            <a:r>
              <a:rPr lang="de-CH" sz="3600" dirty="0">
                <a:effectLst/>
                <a:latin typeface="Calibri" panose="020F0502020204030204" pitchFamily="34" charset="0"/>
              </a:rPr>
              <a:t> und </a:t>
            </a:r>
            <a:r>
              <a:rPr lang="de-CH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Realität</a:t>
            </a:r>
            <a:r>
              <a:rPr lang="de-CH" sz="3600" dirty="0">
                <a:effectLst/>
                <a:latin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de-CH" sz="3600" b="1" dirty="0">
                <a:effectLst/>
                <a:latin typeface="Calibri" panose="020F0502020204030204" pitchFamily="34" charset="0"/>
              </a:rPr>
              <a:t>37+5 Jahre Erfahrung - </a:t>
            </a:r>
            <a:r>
              <a:rPr lang="de-CH" sz="36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Chancen</a:t>
            </a:r>
            <a:r>
              <a:rPr lang="de-CH" sz="3600" i="1" dirty="0">
                <a:effectLst/>
                <a:latin typeface="Calibri" panose="020F0502020204030204" pitchFamily="34" charset="0"/>
              </a:rPr>
              <a:t> und </a:t>
            </a:r>
            <a:r>
              <a:rPr lang="de-CH" sz="36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Grenzen</a:t>
            </a:r>
            <a:r>
              <a:rPr lang="de-CH" sz="3600" i="1" dirty="0">
                <a:effectLst/>
                <a:latin typeface="Calibri" panose="020F0502020204030204" pitchFamily="34" charset="0"/>
              </a:rPr>
              <a:t> aus der Praxis</a:t>
            </a:r>
            <a:endParaRPr lang="de-CH" sz="3600" dirty="0">
              <a:effectLst/>
              <a:latin typeface="Calibri" panose="020F0502020204030204" pitchFamily="34" charset="0"/>
            </a:endParaRPr>
          </a:p>
          <a:p>
            <a:r>
              <a:rPr lang="de-CH" sz="3600" i="1" dirty="0">
                <a:effectLst/>
                <a:latin typeface="Calibri" panose="020F0502020204030204" pitchFamily="34" charset="0"/>
              </a:rPr>
              <a:t>Wann helfen </a:t>
            </a:r>
            <a:r>
              <a:rPr lang="de-CH" sz="3600" b="1" i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Energiespeicher</a:t>
            </a:r>
            <a:r>
              <a:rPr lang="de-CH" sz="3600" i="1" dirty="0">
                <a:effectLst/>
                <a:latin typeface="Calibri" panose="020F0502020204030204" pitchFamily="34" charset="0"/>
              </a:rPr>
              <a:t>, </a:t>
            </a:r>
            <a:r>
              <a:rPr lang="de-CH" sz="3600" b="1" i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Autarkie</a:t>
            </a:r>
            <a:r>
              <a:rPr lang="de-CH" sz="3600" i="1" dirty="0">
                <a:effectLst/>
                <a:latin typeface="Calibri" panose="020F0502020204030204" pitchFamily="34" charset="0"/>
              </a:rPr>
              <a:t> und </a:t>
            </a:r>
            <a:r>
              <a:rPr lang="de-CH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Synergie</a:t>
            </a:r>
            <a:r>
              <a:rPr lang="de-CH" sz="3600" i="1" dirty="0">
                <a:effectLst/>
                <a:latin typeface="Calibri" panose="020F0502020204030204" pitchFamily="34" charset="0"/>
              </a:rPr>
              <a:t>?</a:t>
            </a:r>
          </a:p>
          <a:p>
            <a:pPr algn="r"/>
            <a:endParaRPr lang="de-CH" sz="3600" i="1" dirty="0">
              <a:latin typeface="Calibri" panose="020F0502020204030204" pitchFamily="34" charset="0"/>
            </a:endParaRPr>
          </a:p>
          <a:p>
            <a:r>
              <a:rPr lang="de-CH" sz="2800" i="1" dirty="0">
                <a:effectLst/>
                <a:latin typeface="Calibri" panose="020F0502020204030204" pitchFamily="34" charset="0"/>
              </a:rPr>
              <a:t>Wer einer Sache auf den Grund gehen will , </a:t>
            </a:r>
          </a:p>
          <a:p>
            <a:r>
              <a:rPr lang="de-CH" sz="2800" i="1" dirty="0">
                <a:latin typeface="Calibri" panose="020F0502020204030204" pitchFamily="34" charset="0"/>
              </a:rPr>
              <a:t>der geht am Besten zur Quelle:</a:t>
            </a:r>
            <a:endParaRPr lang="de-CH" sz="2800" i="1" dirty="0">
              <a:effectLst/>
              <a:latin typeface="Calibri" panose="020F0502020204030204" pitchFamily="34" charset="0"/>
            </a:endParaRPr>
          </a:p>
          <a:p>
            <a:r>
              <a:rPr lang="de-CH" sz="2800" i="1" dirty="0">
                <a:effectLst/>
                <a:latin typeface="Calibri" panose="020F0502020204030204" pitchFamily="34" charset="0"/>
              </a:rPr>
              <a:t>mein Name: Ursprung     </a:t>
            </a:r>
            <a:endParaRPr lang="de-CH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22D84F-5079-4547-B6BA-7213AB788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1314"/>
            <a:ext cx="12192000" cy="9144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D56CE1-DA1A-48B7-8094-D2E656B0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1" y="5276181"/>
            <a:ext cx="6507480" cy="1325563"/>
          </a:xfrm>
        </p:spPr>
        <p:txBody>
          <a:bodyPr>
            <a:normAutofit/>
          </a:bodyPr>
          <a:lstStyle/>
          <a:p>
            <a:r>
              <a:rPr lang="de-CH" sz="4000" dirty="0"/>
              <a:t>Schweizer Vollholzbau 14cm </a:t>
            </a:r>
            <a:br>
              <a:rPr lang="de-CH" sz="4000" dirty="0"/>
            </a:br>
            <a:r>
              <a:rPr lang="de-CH" sz="4000" dirty="0"/>
              <a:t>plus 28cm Isolation</a:t>
            </a:r>
          </a:p>
        </p:txBody>
      </p:sp>
    </p:spTree>
    <p:extLst>
      <p:ext uri="{BB962C8B-B14F-4D97-AF65-F5344CB8AC3E}">
        <p14:creationId xmlns:p14="http://schemas.microsoft.com/office/powerpoint/2010/main" val="410019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C73BB-6883-5E12-3F28-2F367F68F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Energiekonzept 2018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11AE3-57A1-6A44-7F2B-1824EBF4B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5040"/>
          </a:xfrm>
        </p:spPr>
        <p:txBody>
          <a:bodyPr>
            <a:normAutofit fontScale="92500" lnSpcReduction="10000"/>
          </a:bodyPr>
          <a:lstStyle/>
          <a:p>
            <a:r>
              <a:rPr lang="de-CH" dirty="0"/>
              <a:t>Minergie P Komfort: im Winter warm und im Sommer kühl</a:t>
            </a:r>
          </a:p>
          <a:p>
            <a:r>
              <a:rPr lang="de-CH" dirty="0"/>
              <a:t>PV, weil Photovoltaik preiswert wurde</a:t>
            </a:r>
          </a:p>
          <a:p>
            <a:r>
              <a:rPr lang="de-CH" dirty="0"/>
              <a:t>Saisonspeicher, damit die Sommersonne im Winter wärmt</a:t>
            </a:r>
          </a:p>
          <a:p>
            <a:r>
              <a:rPr lang="de-CH" dirty="0"/>
              <a:t>Neue Wärmepumpe, als 32 Jahre alte Wärmepumpe undicht wurde und dieses </a:t>
            </a:r>
            <a:r>
              <a:rPr lang="de-CH" sz="2800" dirty="0"/>
              <a:t>Kältemittel verboten wurde</a:t>
            </a:r>
            <a:endParaRPr lang="de-CH" dirty="0"/>
          </a:p>
          <a:p>
            <a:r>
              <a:rPr lang="de-CH" dirty="0"/>
              <a:t>ELCO </a:t>
            </a:r>
            <a:r>
              <a:rPr lang="de-CH" dirty="0" err="1"/>
              <a:t>Aerotop</a:t>
            </a:r>
            <a:r>
              <a:rPr lang="de-CH" dirty="0"/>
              <a:t> S12M, Luft Wasserwärmepumpe </a:t>
            </a:r>
          </a:p>
          <a:p>
            <a:r>
              <a:rPr lang="de-CH" dirty="0">
                <a:solidFill>
                  <a:srgbClr val="FF0000"/>
                </a:solidFill>
              </a:rPr>
              <a:t>Wärme</a:t>
            </a:r>
            <a:r>
              <a:rPr lang="de-CH" dirty="0"/>
              <a:t>-</a:t>
            </a:r>
            <a:r>
              <a:rPr lang="de-CH" dirty="0">
                <a:solidFill>
                  <a:srgbClr val="00B050"/>
                </a:solidFill>
              </a:rPr>
              <a:t>Energiebedarf des Hauses: 20’000kWh/Jahr (22kWh/m2) </a:t>
            </a:r>
            <a:r>
              <a:rPr lang="de-CH" dirty="0"/>
              <a:t>für</a:t>
            </a:r>
          </a:p>
          <a:p>
            <a:pPr marL="0" indent="0">
              <a:buNone/>
            </a:pPr>
            <a:r>
              <a:rPr lang="de-CH" dirty="0"/>
              <a:t>5 Wohnungen, 3 Gemeinschaftsräume: 920m2 Wohnfläche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>
                <a:solidFill>
                  <a:srgbClr val="C00000"/>
                </a:solidFill>
              </a:rPr>
              <a:t>Energiebedarf </a:t>
            </a:r>
            <a:r>
              <a:rPr lang="de-CH" b="1" dirty="0">
                <a:solidFill>
                  <a:srgbClr val="C00000"/>
                </a:solidFill>
              </a:rPr>
              <a:t>Schweizer</a:t>
            </a:r>
            <a:r>
              <a:rPr lang="de-CH" dirty="0">
                <a:solidFill>
                  <a:srgbClr val="C00000"/>
                </a:solidFill>
              </a:rPr>
              <a:t> Durchschnitt ca. 100kWh/m2 pro Jahr</a:t>
            </a:r>
          </a:p>
          <a:p>
            <a:pPr marL="0" indent="0">
              <a:buNone/>
            </a:pPr>
            <a:r>
              <a:rPr lang="de-CH" dirty="0">
                <a:solidFill>
                  <a:srgbClr val="00B050"/>
                </a:solidFill>
              </a:rPr>
              <a:t>Minergie 38kWh/m2</a:t>
            </a:r>
          </a:p>
        </p:txBody>
      </p:sp>
    </p:spTree>
    <p:extLst>
      <p:ext uri="{BB962C8B-B14F-4D97-AF65-F5344CB8AC3E}">
        <p14:creationId xmlns:p14="http://schemas.microsoft.com/office/powerpoint/2010/main" val="33667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59DB9-100F-4D15-A836-2D2CAD2D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578E5D-25AD-4603-92DD-85EA96604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59" y="0"/>
            <a:ext cx="12322959" cy="8226232"/>
          </a:xfrm>
        </p:spPr>
      </p:pic>
    </p:spTree>
    <p:extLst>
      <p:ext uri="{BB962C8B-B14F-4D97-AF65-F5344CB8AC3E}">
        <p14:creationId xmlns:p14="http://schemas.microsoft.com/office/powerpoint/2010/main" val="151933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7AA1092-DBAF-46AC-8892-860AE0DC0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9032" cy="687515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A58EA1-933E-4D4F-95DD-44E34D44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6348"/>
            <a:ext cx="10515600" cy="1325563"/>
          </a:xfrm>
        </p:spPr>
        <p:txBody>
          <a:bodyPr>
            <a:normAutofit/>
          </a:bodyPr>
          <a:lstStyle/>
          <a:p>
            <a:r>
              <a:rPr lang="de-CH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wenig mehr Tank – als Strasse!</a:t>
            </a:r>
          </a:p>
        </p:txBody>
      </p:sp>
    </p:spTree>
    <p:extLst>
      <p:ext uri="{BB962C8B-B14F-4D97-AF65-F5344CB8AC3E}">
        <p14:creationId xmlns:p14="http://schemas.microsoft.com/office/powerpoint/2010/main" val="337680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F3321-B4A1-4292-83EB-623F8739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3854C1-B139-4AC8-9ECB-7CA9932D4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1" y="-456220"/>
            <a:ext cx="10956758" cy="7314220"/>
          </a:xfrm>
        </p:spPr>
      </p:pic>
    </p:spTree>
    <p:extLst>
      <p:ext uri="{BB962C8B-B14F-4D97-AF65-F5344CB8AC3E}">
        <p14:creationId xmlns:p14="http://schemas.microsoft.com/office/powerpoint/2010/main" val="369018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7D5E7-9F99-4CF5-AE85-F4462EC7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943A9B-F051-4884-90D4-46C4C5E34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799"/>
            <a:ext cx="12192000" cy="8138810"/>
          </a:xfrm>
        </p:spPr>
      </p:pic>
    </p:spTree>
    <p:extLst>
      <p:ext uri="{BB962C8B-B14F-4D97-AF65-F5344CB8AC3E}">
        <p14:creationId xmlns:p14="http://schemas.microsoft.com/office/powerpoint/2010/main" val="325812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5CBF9-9580-DF97-CF2E-D7D9144D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8440" y="304800"/>
            <a:ext cx="3272694" cy="2569029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dank z</a:t>
            </a:r>
            <a:r>
              <a:rPr lang="de-CH" sz="2400" kern="0" dirty="0">
                <a:effectLst/>
                <a:latin typeface="+mn-lt"/>
                <a:ea typeface="Libre Franklin" pitchFamily="2" charset="0"/>
                <a:cs typeface="Libre Franklin" pitchFamily="2" charset="0"/>
              </a:rPr>
              <a:t>uverlässigen,  offenen Handwerker, die  Qualität liefern, hilfsbereit sind,  </a:t>
            </a:r>
            <a:r>
              <a:rPr lang="de-CH" sz="2400" b="1" kern="0" dirty="0">
                <a:solidFill>
                  <a:srgbClr val="00B050"/>
                </a:solidFill>
                <a:effectLst/>
                <a:latin typeface="+mn-lt"/>
                <a:ea typeface="Libre Franklin" pitchFamily="2" charset="0"/>
                <a:cs typeface="Libre Franklin" pitchFamily="2" charset="0"/>
              </a:rPr>
              <a:t>Erwartungen</a:t>
            </a:r>
            <a:r>
              <a:rPr lang="de-CH" sz="2400" kern="0" dirty="0">
                <a:solidFill>
                  <a:srgbClr val="00B050"/>
                </a:solidFill>
                <a:effectLst/>
                <a:latin typeface="+mn-lt"/>
                <a:ea typeface="Libre Franklin" pitchFamily="2" charset="0"/>
                <a:cs typeface="Libre Franklin" pitchFamily="2" charset="0"/>
              </a:rPr>
              <a:t> </a:t>
            </a:r>
            <a:r>
              <a:rPr lang="de-CH" sz="2400" kern="0" dirty="0">
                <a:effectLst/>
                <a:latin typeface="+mn-lt"/>
                <a:ea typeface="Libre Franklin" pitchFamily="2" charset="0"/>
                <a:cs typeface="Libre Franklin" pitchFamily="2" charset="0"/>
              </a:rPr>
              <a:t>erfüllen und auf n</a:t>
            </a:r>
            <a:r>
              <a:rPr lang="de-CH" sz="2400" kern="0" dirty="0">
                <a:latin typeface="+mn-lt"/>
                <a:ea typeface="Libre Franklin" pitchFamily="2" charset="0"/>
                <a:cs typeface="Libre Franklin" pitchFamily="2" charset="0"/>
              </a:rPr>
              <a:t>achhaltige Lösungen achten:</a:t>
            </a:r>
            <a:endParaRPr lang="de-CH" sz="2400" dirty="0">
              <a:latin typeface="+mn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BDDC78B-F4F0-B990-C445-75C7E18C2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2"/>
            <a:ext cx="8755582" cy="684748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EF8113-9496-D8FE-C37E-2414856338A7}"/>
              </a:ext>
            </a:extLst>
          </p:cNvPr>
          <p:cNvSpPr txBox="1"/>
          <p:nvPr/>
        </p:nvSpPr>
        <p:spPr>
          <a:xfrm>
            <a:off x="8798007" y="2926149"/>
            <a:ext cx="3353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err="1"/>
              <a:t>Oldani</a:t>
            </a:r>
            <a:r>
              <a:rPr lang="de-CH" dirty="0"/>
              <a:t> Architektur + Bauberatung GmbH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Reding</a:t>
            </a:r>
            <a:r>
              <a:rPr lang="de-CH" dirty="0"/>
              <a:t> Sanitär-Heizung GmbH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Jenni</a:t>
            </a:r>
            <a:r>
              <a:rPr lang="de-CH" dirty="0"/>
              <a:t> Energietechnik 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Alex Gemperle </a:t>
            </a:r>
            <a:r>
              <a:rPr lang="de-CH" dirty="0"/>
              <a:t>AG Fassade &amp; Dach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Tschopp</a:t>
            </a:r>
            <a:r>
              <a:rPr lang="de-CH" dirty="0"/>
              <a:t> Holzbau 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Beer</a:t>
            </a:r>
            <a:r>
              <a:rPr lang="de-CH" dirty="0"/>
              <a:t> Bau AG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11820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52FC7-AB86-FE49-1F9E-0277ACE4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27D795-08C3-CCD4-B7B9-354EC4486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081"/>
            <a:ext cx="12192000" cy="818209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0BCC43E-6120-05D2-19A9-FDEF545DC09A}"/>
              </a:ext>
            </a:extLst>
          </p:cNvPr>
          <p:cNvSpPr txBox="1"/>
          <p:nvPr/>
        </p:nvSpPr>
        <p:spPr>
          <a:xfrm>
            <a:off x="9759820" y="3900196"/>
            <a:ext cx="24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144kWpeak, </a:t>
            </a:r>
          </a:p>
          <a:p>
            <a:r>
              <a:rPr lang="de-CH" dirty="0"/>
              <a:t>den wir nie erreichen</a:t>
            </a:r>
          </a:p>
        </p:txBody>
      </p:sp>
    </p:spTree>
    <p:extLst>
      <p:ext uri="{BB962C8B-B14F-4D97-AF65-F5344CB8AC3E}">
        <p14:creationId xmlns:p14="http://schemas.microsoft.com/office/powerpoint/2010/main" val="343702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5EBD24-8676-47CA-9EAC-BAF5DA7B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8" y="-501877"/>
            <a:ext cx="8213558" cy="78617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5A2AE5-147C-4280-90D4-DC0DDD265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523365"/>
            <a:ext cx="1920240" cy="3155315"/>
          </a:xfrm>
        </p:spPr>
        <p:txBody>
          <a:bodyPr>
            <a:normAutofit/>
          </a:bodyPr>
          <a:lstStyle/>
          <a:p>
            <a:r>
              <a:rPr lang="de-CH" sz="2400" dirty="0"/>
              <a:t>Garage und</a:t>
            </a:r>
            <a:br>
              <a:rPr lang="de-CH" sz="2400" dirty="0"/>
            </a:br>
            <a:br>
              <a:rPr lang="de-CH" sz="2400" dirty="0"/>
            </a:br>
            <a:r>
              <a:rPr lang="de-CH" sz="2400" dirty="0"/>
              <a:t>Wohnung 1</a:t>
            </a:r>
            <a:br>
              <a:rPr lang="de-CH" sz="2400" dirty="0"/>
            </a:br>
            <a:br>
              <a:rPr lang="de-CH" sz="2400" dirty="0"/>
            </a:br>
            <a:r>
              <a:rPr lang="de-CH" sz="2400" dirty="0"/>
              <a:t>und</a:t>
            </a:r>
            <a:br>
              <a:rPr lang="de-CH" sz="2400" dirty="0"/>
            </a:br>
            <a:r>
              <a:rPr lang="de-CH" sz="2400" dirty="0"/>
              <a:t>Keller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37819E8-FE7A-38A6-495A-F1797CA8F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70" y="2625725"/>
            <a:ext cx="4577770" cy="3432175"/>
          </a:xfrm>
        </p:spPr>
      </p:pic>
    </p:spTree>
    <p:extLst>
      <p:ext uri="{BB962C8B-B14F-4D97-AF65-F5344CB8AC3E}">
        <p14:creationId xmlns:p14="http://schemas.microsoft.com/office/powerpoint/2010/main" val="1259246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D23A391-9380-4827-BDE3-FD6AEE76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3" y="0"/>
            <a:ext cx="1097047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FB0269-297A-4BD0-B884-31322FDF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24200" cy="1577975"/>
          </a:xfrm>
        </p:spPr>
        <p:txBody>
          <a:bodyPr>
            <a:noAutofit/>
          </a:bodyPr>
          <a:lstStyle/>
          <a:p>
            <a:r>
              <a:rPr lang="de-CH" sz="2400" dirty="0"/>
              <a:t>Wohnung 2 und 3 und</a:t>
            </a:r>
            <a:br>
              <a:rPr lang="de-CH" sz="2400" dirty="0"/>
            </a:br>
            <a:r>
              <a:rPr lang="de-CH" sz="2400" dirty="0"/>
              <a:t>Sommerküche</a:t>
            </a:r>
            <a:br>
              <a:rPr lang="de-CH" sz="2400" dirty="0"/>
            </a:br>
            <a:r>
              <a:rPr lang="de-CH" sz="2400" dirty="0"/>
              <a:t>Waschküche</a:t>
            </a:r>
            <a:br>
              <a:rPr lang="de-CH" sz="2400" dirty="0"/>
            </a:br>
            <a:r>
              <a:rPr lang="de-CH" sz="2400" dirty="0"/>
              <a:t>Keller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AC9BA91-429E-DD93-1FC0-8B0574797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429000"/>
            <a:ext cx="7004832" cy="3750497"/>
          </a:xfrm>
        </p:spPr>
      </p:pic>
    </p:spTree>
    <p:extLst>
      <p:ext uri="{BB962C8B-B14F-4D97-AF65-F5344CB8AC3E}">
        <p14:creationId xmlns:p14="http://schemas.microsoft.com/office/powerpoint/2010/main" val="284732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51BD1C-DDA9-4BD4-84B7-9E4C3A635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405"/>
            <a:ext cx="12192000" cy="813881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1A1498-019B-4ED6-87B3-9483091E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689" y="208626"/>
            <a:ext cx="7640782" cy="1476474"/>
          </a:xfrm>
        </p:spPr>
        <p:txBody>
          <a:bodyPr>
            <a:normAutofit/>
          </a:bodyPr>
          <a:lstStyle/>
          <a:p>
            <a:r>
              <a:rPr lang="de-CH" dirty="0"/>
              <a:t>1986 bis 2020</a:t>
            </a:r>
            <a:br>
              <a:rPr lang="de-CH" dirty="0"/>
            </a:br>
            <a:r>
              <a:rPr lang="de-CH" dirty="0"/>
              <a:t>Unser Zuhause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AB8F397-8276-F091-D7D1-576535E3238E}"/>
              </a:ext>
            </a:extLst>
          </p:cNvPr>
          <p:cNvSpPr txBox="1"/>
          <p:nvPr/>
        </p:nvSpPr>
        <p:spPr>
          <a:xfrm>
            <a:off x="3083065" y="5988106"/>
            <a:ext cx="903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schemeClr val="bg1"/>
                </a:solidFill>
              </a:rPr>
              <a:t>Energiespeicher 1984 – Chancen und Realität</a:t>
            </a:r>
          </a:p>
        </p:txBody>
      </p:sp>
    </p:spTree>
    <p:extLst>
      <p:ext uri="{BB962C8B-B14F-4D97-AF65-F5344CB8AC3E}">
        <p14:creationId xmlns:p14="http://schemas.microsoft.com/office/powerpoint/2010/main" val="428300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5A2158-F6D7-429B-AD57-C71D8BF4A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55993"/>
            <a:ext cx="11534275" cy="7857358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8FB4C8B-5A1A-EC1B-5C02-598190DFE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9" y="3638256"/>
            <a:ext cx="6633853" cy="3776241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E90A01-A626-13F8-30E3-A5A5E239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35" y="258762"/>
            <a:ext cx="3065145" cy="1325563"/>
          </a:xfrm>
        </p:spPr>
        <p:txBody>
          <a:bodyPr>
            <a:noAutofit/>
          </a:bodyPr>
          <a:lstStyle/>
          <a:p>
            <a:r>
              <a:rPr lang="de-CH" sz="2400" dirty="0"/>
              <a:t>Wohnung 4 und 5 und</a:t>
            </a:r>
            <a:br>
              <a:rPr lang="de-CH" sz="2400" dirty="0"/>
            </a:br>
            <a:r>
              <a:rPr lang="de-CH" sz="2400" dirty="0"/>
              <a:t>Wohnküche</a:t>
            </a:r>
            <a:br>
              <a:rPr lang="de-CH" sz="2400" dirty="0"/>
            </a:br>
            <a:r>
              <a:rPr lang="de-CH" sz="2400" dirty="0"/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274500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6CBC4-8631-42FE-9B0A-2FEC7300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5451D4-2E95-47B3-A984-36979516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1AFD79-65FE-4CD3-8F0F-1E5322D17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7" y="0"/>
            <a:ext cx="10530225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513EC64-FE58-1362-F211-2F7E93E629C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124200" cy="157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/>
              <a:t>Estrich mit</a:t>
            </a:r>
          </a:p>
          <a:p>
            <a:r>
              <a:rPr lang="de-CH" sz="2400" dirty="0"/>
              <a:t>Technik und</a:t>
            </a:r>
            <a:br>
              <a:rPr lang="de-CH" sz="2400" dirty="0"/>
            </a:br>
            <a:r>
              <a:rPr lang="de-CH" sz="2400" dirty="0" err="1"/>
              <a:t>Gallerie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12690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46FBA-BCDB-499D-9C91-BA134D58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4B5E89-B9BC-46A7-96CA-4BB6D72E7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95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522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D5928E5-184A-44E3-AD86-822EFCEB8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45"/>
            <a:ext cx="8721013" cy="682931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80B6A4-1298-43EE-A6BA-01F5552A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012" y="20745"/>
            <a:ext cx="3470987" cy="6816510"/>
          </a:xfrm>
        </p:spPr>
        <p:txBody>
          <a:bodyPr>
            <a:normAutofit/>
          </a:bodyPr>
          <a:lstStyle/>
          <a:p>
            <a:r>
              <a:rPr lang="de-CH" sz="2800" b="1" dirty="0"/>
              <a:t>Fassaden und Dächer</a:t>
            </a:r>
            <a:br>
              <a:rPr lang="de-CH" sz="2800" dirty="0"/>
            </a:br>
            <a:br>
              <a:rPr lang="de-CH" sz="2800" dirty="0"/>
            </a:br>
            <a:r>
              <a:rPr lang="de-CH" sz="2800" dirty="0"/>
              <a:t>mit </a:t>
            </a:r>
            <a:br>
              <a:rPr lang="de-CH" sz="2800" dirty="0"/>
            </a:br>
            <a:r>
              <a:rPr lang="de-CH" sz="2800" dirty="0"/>
              <a:t>424 Panels à 340Wp </a:t>
            </a:r>
            <a:br>
              <a:rPr lang="de-CH" sz="2800" dirty="0"/>
            </a:br>
            <a:r>
              <a:rPr lang="de-CH" sz="2800" dirty="0"/>
              <a:t>in 22 Strings bestückt</a:t>
            </a:r>
            <a:br>
              <a:rPr lang="de-CH" sz="2800" dirty="0"/>
            </a:br>
            <a:br>
              <a:rPr lang="de-CH" sz="2800" dirty="0"/>
            </a:br>
            <a:r>
              <a:rPr lang="de-CH" sz="2800" dirty="0"/>
              <a:t>= 144kWp</a:t>
            </a:r>
            <a:br>
              <a:rPr lang="de-CH" sz="2800" dirty="0"/>
            </a:br>
            <a:br>
              <a:rPr lang="de-CH" sz="2800" dirty="0"/>
            </a:br>
            <a:br>
              <a:rPr lang="de-CH" sz="2800" dirty="0"/>
            </a:b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26497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F22665-6BC6-48F4-9FF0-8F4C98EC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7450"/>
            <a:ext cx="923925" cy="97155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36257A5-F128-4E7F-BB40-4C50F7C4E115}"/>
              </a:ext>
            </a:extLst>
          </p:cNvPr>
          <p:cNvCxnSpPr/>
          <p:nvPr/>
        </p:nvCxnSpPr>
        <p:spPr>
          <a:xfrm>
            <a:off x="1661198" y="2803858"/>
            <a:ext cx="520527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9CCC6817-E434-4F9F-B400-6B191F7E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390" y="704969"/>
            <a:ext cx="2694345" cy="19081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E7442F-9C91-407A-94BF-63D56121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3" y="365125"/>
            <a:ext cx="3871844" cy="1325563"/>
          </a:xfrm>
        </p:spPr>
        <p:txBody>
          <a:bodyPr>
            <a:normAutofit/>
          </a:bodyPr>
          <a:lstStyle/>
          <a:p>
            <a:r>
              <a:rPr lang="de-CH" dirty="0"/>
              <a:t>‘Produktion’ </a:t>
            </a:r>
            <a:br>
              <a:rPr lang="de-CH" dirty="0"/>
            </a:br>
            <a:r>
              <a:rPr lang="de-CH" dirty="0"/>
              <a:t>Umwandlung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D859183-968A-4398-B3F5-CB09D6311AF9}"/>
              </a:ext>
            </a:extLst>
          </p:cNvPr>
          <p:cNvSpPr/>
          <p:nvPr/>
        </p:nvSpPr>
        <p:spPr>
          <a:xfrm>
            <a:off x="2181725" y="1979572"/>
            <a:ext cx="1684421" cy="971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Huawei 100kW</a:t>
            </a:r>
          </a:p>
          <a:p>
            <a:pPr algn="ctr"/>
            <a:r>
              <a:rPr lang="de-CH" dirty="0"/>
              <a:t>10 MPPTs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89A5B4-41F8-4D1B-99C3-C7E7854976A8}"/>
              </a:ext>
            </a:extLst>
          </p:cNvPr>
          <p:cNvSpPr/>
          <p:nvPr/>
        </p:nvSpPr>
        <p:spPr>
          <a:xfrm>
            <a:off x="2181725" y="3150267"/>
            <a:ext cx="1684421" cy="971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Huawei 60kW</a:t>
            </a:r>
          </a:p>
          <a:p>
            <a:pPr algn="ctr"/>
            <a:r>
              <a:rPr lang="de-CH" dirty="0"/>
              <a:t>6 MPPTs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31F530A-F314-4138-A197-8B791B4BD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273" y="0"/>
            <a:ext cx="1974005" cy="579537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DAD5B4E-958E-4356-A622-B28FF9903D32}"/>
              </a:ext>
            </a:extLst>
          </p:cNvPr>
          <p:cNvCxnSpPr/>
          <p:nvPr/>
        </p:nvCxnSpPr>
        <p:spPr>
          <a:xfrm>
            <a:off x="1661197" y="3305173"/>
            <a:ext cx="520527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2B8109B-2B2D-44AC-93A2-64D855C93886}"/>
              </a:ext>
            </a:extLst>
          </p:cNvPr>
          <p:cNvCxnSpPr>
            <a:cxnSpLocks/>
          </p:cNvCxnSpPr>
          <p:nvPr/>
        </p:nvCxnSpPr>
        <p:spPr>
          <a:xfrm>
            <a:off x="3866146" y="2334625"/>
            <a:ext cx="668532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5EE4A0F-BE24-41F0-B9AD-40CEA1B2FDD0}"/>
              </a:ext>
            </a:extLst>
          </p:cNvPr>
          <p:cNvCxnSpPr>
            <a:cxnSpLocks/>
          </p:cNvCxnSpPr>
          <p:nvPr/>
        </p:nvCxnSpPr>
        <p:spPr>
          <a:xfrm>
            <a:off x="3866146" y="4027070"/>
            <a:ext cx="53622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DC9D241-0EA1-42C3-B75A-35FB39F34C23}"/>
              </a:ext>
            </a:extLst>
          </p:cNvPr>
          <p:cNvCxnSpPr>
            <a:cxnSpLocks/>
          </p:cNvCxnSpPr>
          <p:nvPr/>
        </p:nvCxnSpPr>
        <p:spPr>
          <a:xfrm>
            <a:off x="4126409" y="529389"/>
            <a:ext cx="0" cy="5117432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563D6FB-A0AE-4110-892B-20D75DF875FC}"/>
              </a:ext>
            </a:extLst>
          </p:cNvPr>
          <p:cNvCxnSpPr>
            <a:cxnSpLocks/>
          </p:cNvCxnSpPr>
          <p:nvPr/>
        </p:nvCxnSpPr>
        <p:spPr>
          <a:xfrm>
            <a:off x="7103527" y="2798124"/>
            <a:ext cx="288022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96ADCD36-A4B8-4B5B-8DCA-82D0441C2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232" y="185380"/>
            <a:ext cx="1003360" cy="475772"/>
          </a:xfrm>
          <a:prstGeom prst="rect">
            <a:avLst/>
          </a:prstGeom>
        </p:spPr>
      </p:pic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85C5819-92A6-4AB5-8C3F-F7C3219165DF}"/>
              </a:ext>
            </a:extLst>
          </p:cNvPr>
          <p:cNvCxnSpPr>
            <a:cxnSpLocks/>
          </p:cNvCxnSpPr>
          <p:nvPr/>
        </p:nvCxnSpPr>
        <p:spPr>
          <a:xfrm>
            <a:off x="4096723" y="529389"/>
            <a:ext cx="2965508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67BEF3C-1BE0-4C5C-AC51-6EA053E2F7AE}"/>
              </a:ext>
            </a:extLst>
          </p:cNvPr>
          <p:cNvCxnSpPr>
            <a:cxnSpLocks/>
          </p:cNvCxnSpPr>
          <p:nvPr/>
        </p:nvCxnSpPr>
        <p:spPr>
          <a:xfrm>
            <a:off x="8065592" y="529389"/>
            <a:ext cx="1639882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5A51970-F69B-40D5-917B-816F2769A243}"/>
              </a:ext>
            </a:extLst>
          </p:cNvPr>
          <p:cNvCxnSpPr>
            <a:cxnSpLocks/>
          </p:cNvCxnSpPr>
          <p:nvPr/>
        </p:nvCxnSpPr>
        <p:spPr>
          <a:xfrm>
            <a:off x="4096724" y="1467852"/>
            <a:ext cx="325056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2826B22-3C40-4148-8A8F-FC273F79AD8C}"/>
              </a:ext>
            </a:extLst>
          </p:cNvPr>
          <p:cNvCxnSpPr>
            <a:cxnSpLocks/>
          </p:cNvCxnSpPr>
          <p:nvPr/>
        </p:nvCxnSpPr>
        <p:spPr>
          <a:xfrm>
            <a:off x="6648141" y="3207235"/>
            <a:ext cx="0" cy="651963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DFB439C8-1F48-4F74-9F78-EF06A8CFC4EF}"/>
              </a:ext>
            </a:extLst>
          </p:cNvPr>
          <p:cNvSpPr/>
          <p:nvPr/>
        </p:nvSpPr>
        <p:spPr>
          <a:xfrm>
            <a:off x="4402366" y="3892753"/>
            <a:ext cx="16844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Natrium Ionen Batterie </a:t>
            </a:r>
          </a:p>
          <a:p>
            <a:pPr algn="ctr"/>
            <a:r>
              <a:rPr lang="de-CH" dirty="0"/>
              <a:t>72kW 108kWh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F729ABE-9384-4BD7-B52C-4E35223FDF9A}"/>
              </a:ext>
            </a:extLst>
          </p:cNvPr>
          <p:cNvSpPr txBox="1"/>
          <p:nvPr/>
        </p:nvSpPr>
        <p:spPr>
          <a:xfrm>
            <a:off x="4169329" y="580422"/>
            <a:ext cx="91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230VAC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011C24C-4609-4266-A61C-1C71180FA57B}"/>
              </a:ext>
            </a:extLst>
          </p:cNvPr>
          <p:cNvSpPr txBox="1"/>
          <p:nvPr/>
        </p:nvSpPr>
        <p:spPr>
          <a:xfrm>
            <a:off x="871177" y="3348551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0 - 1000VDC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B2335E3-6724-420B-B28F-CB66A1F689E7}"/>
              </a:ext>
            </a:extLst>
          </p:cNvPr>
          <p:cNvSpPr txBox="1"/>
          <p:nvPr/>
        </p:nvSpPr>
        <p:spPr>
          <a:xfrm>
            <a:off x="6648141" y="3523421"/>
            <a:ext cx="95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Kühlung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75060B6-D0F6-4B68-B0BF-F8DBE26D7097}"/>
              </a:ext>
            </a:extLst>
          </p:cNvPr>
          <p:cNvSpPr txBox="1"/>
          <p:nvPr/>
        </p:nvSpPr>
        <p:spPr>
          <a:xfrm>
            <a:off x="7165853" y="2821240"/>
            <a:ext cx="13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Tank Ladung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7EB1140-EA09-4A6C-967C-8DEDE76718FF}"/>
              </a:ext>
            </a:extLst>
          </p:cNvPr>
          <p:cNvSpPr txBox="1"/>
          <p:nvPr/>
        </p:nvSpPr>
        <p:spPr>
          <a:xfrm>
            <a:off x="8079968" y="126401"/>
            <a:ext cx="157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Elektroheizung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846DBE6-0F49-C795-F4D5-034B849C5F8D}"/>
              </a:ext>
            </a:extLst>
          </p:cNvPr>
          <p:cNvSpPr/>
          <p:nvPr/>
        </p:nvSpPr>
        <p:spPr>
          <a:xfrm>
            <a:off x="3254516" y="5487671"/>
            <a:ext cx="16844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Elektra </a:t>
            </a:r>
          </a:p>
          <a:p>
            <a:pPr algn="ctr"/>
            <a:r>
              <a:rPr lang="de-CH" dirty="0"/>
              <a:t>Benzenschwil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27804A1-1B72-9142-38B2-89A0721E7EE6}"/>
              </a:ext>
            </a:extLst>
          </p:cNvPr>
          <p:cNvCxnSpPr/>
          <p:nvPr/>
        </p:nvCxnSpPr>
        <p:spPr>
          <a:xfrm>
            <a:off x="6086781" y="4073057"/>
            <a:ext cx="520527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nhaltsplatzhalter 33">
            <a:extLst>
              <a:ext uri="{FF2B5EF4-FFF2-40B4-BE49-F238E27FC236}">
                <a16:creationId xmlns:a16="http://schemas.microsoft.com/office/drawing/2014/main" id="{0ADC94E1-C4CA-4FBA-BD66-E3E98EC29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56" y="3859198"/>
            <a:ext cx="2082463" cy="1561848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DBCAE8-4B7B-444C-9B1A-4A96D5418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99" y="1628895"/>
            <a:ext cx="2654528" cy="15618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2225">
            <a:solidFill>
              <a:schemeClr val="accent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679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24EA7-DC91-44F2-8ADA-02AC68D6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Heizkreislauf pumpt </a:t>
            </a:r>
            <a:br>
              <a:rPr lang="de-CH" dirty="0"/>
            </a:br>
            <a:r>
              <a:rPr lang="de-CH" dirty="0"/>
              <a:t>24°C bis 30°C warmes Wasser im Kreis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2AE1ED3-0C78-4C47-A0BE-FD852F289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395" y="1690688"/>
            <a:ext cx="1016615" cy="4351338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5B9B22A-E4DD-4D12-B436-0FB366960A3D}"/>
              </a:ext>
            </a:extLst>
          </p:cNvPr>
          <p:cNvCxnSpPr>
            <a:cxnSpLocks/>
          </p:cNvCxnSpPr>
          <p:nvPr/>
        </p:nvCxnSpPr>
        <p:spPr>
          <a:xfrm>
            <a:off x="4474460" y="2638259"/>
            <a:ext cx="272844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C0AAFDC-FF97-4399-831C-8B1B62A67452}"/>
              </a:ext>
            </a:extLst>
          </p:cNvPr>
          <p:cNvCxnSpPr>
            <a:cxnSpLocks/>
          </p:cNvCxnSpPr>
          <p:nvPr/>
        </p:nvCxnSpPr>
        <p:spPr>
          <a:xfrm>
            <a:off x="5710989" y="4931725"/>
            <a:ext cx="149191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6ACA0D8-C1B0-4276-A255-D390A78CBC4E}"/>
              </a:ext>
            </a:extLst>
          </p:cNvPr>
          <p:cNvCxnSpPr>
            <a:cxnSpLocks/>
          </p:cNvCxnSpPr>
          <p:nvPr/>
        </p:nvCxnSpPr>
        <p:spPr>
          <a:xfrm>
            <a:off x="2039041" y="5700128"/>
            <a:ext cx="5102671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5FAB751-8762-47CA-B007-A97052864681}"/>
              </a:ext>
            </a:extLst>
          </p:cNvPr>
          <p:cNvCxnSpPr>
            <a:cxnSpLocks/>
          </p:cNvCxnSpPr>
          <p:nvPr/>
        </p:nvCxnSpPr>
        <p:spPr>
          <a:xfrm flipV="1">
            <a:off x="2097426" y="3117349"/>
            <a:ext cx="5102671" cy="2582779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6C0C589-0B9B-44C4-8541-364CF3D7351A}"/>
              </a:ext>
            </a:extLst>
          </p:cNvPr>
          <p:cNvCxnSpPr>
            <a:cxnSpLocks/>
          </p:cNvCxnSpPr>
          <p:nvPr/>
        </p:nvCxnSpPr>
        <p:spPr>
          <a:xfrm flipV="1">
            <a:off x="1982424" y="2279684"/>
            <a:ext cx="1513308" cy="172886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D8CF019-228A-4EA0-8B49-89220A57C7E8}"/>
              </a:ext>
            </a:extLst>
          </p:cNvPr>
          <p:cNvCxnSpPr>
            <a:cxnSpLocks/>
          </p:cNvCxnSpPr>
          <p:nvPr/>
        </p:nvCxnSpPr>
        <p:spPr>
          <a:xfrm flipV="1">
            <a:off x="2100232" y="1971288"/>
            <a:ext cx="1798000" cy="924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7BC571A-4F5B-4483-A704-556CFF510E99}"/>
              </a:ext>
            </a:extLst>
          </p:cNvPr>
          <p:cNvCxnSpPr>
            <a:cxnSpLocks/>
          </p:cNvCxnSpPr>
          <p:nvPr/>
        </p:nvCxnSpPr>
        <p:spPr>
          <a:xfrm>
            <a:off x="3873964" y="2966981"/>
            <a:ext cx="853163" cy="138845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2E8F3198-48D4-4066-9BF5-A55AF984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79" y="2003372"/>
            <a:ext cx="1262777" cy="993661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8621E2E-2C92-4B43-A8B7-DE1080D83AB0}"/>
              </a:ext>
            </a:extLst>
          </p:cNvPr>
          <p:cNvCxnSpPr>
            <a:cxnSpLocks/>
          </p:cNvCxnSpPr>
          <p:nvPr/>
        </p:nvCxnSpPr>
        <p:spPr>
          <a:xfrm flipV="1">
            <a:off x="2039041" y="2944796"/>
            <a:ext cx="1479417" cy="212751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66B5435F-5BCD-44B1-B763-D0A8DBC4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09" y="2374327"/>
            <a:ext cx="572788" cy="5278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4A0688F-814D-47D8-AB38-0A9D2269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00" y="4646482"/>
            <a:ext cx="619037" cy="570485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8A9768CE-1D25-44E6-B3A7-A41D5CEECB15}"/>
              </a:ext>
            </a:extLst>
          </p:cNvPr>
          <p:cNvSpPr txBox="1"/>
          <p:nvPr/>
        </p:nvSpPr>
        <p:spPr>
          <a:xfrm>
            <a:off x="360364" y="1847841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82°C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311CEAC-37FB-4B35-8D47-9737CBB1B1D1}"/>
              </a:ext>
            </a:extLst>
          </p:cNvPr>
          <p:cNvSpPr txBox="1"/>
          <p:nvPr/>
        </p:nvSpPr>
        <p:spPr>
          <a:xfrm>
            <a:off x="408780" y="5462155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20°C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9CFD1F9-65E6-456B-AB87-A5E215025040}"/>
              </a:ext>
            </a:extLst>
          </p:cNvPr>
          <p:cNvSpPr txBox="1"/>
          <p:nvPr/>
        </p:nvSpPr>
        <p:spPr>
          <a:xfrm>
            <a:off x="351060" y="2610440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80°C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DB09E19-1C14-46A8-A0B3-591188166BE4}"/>
              </a:ext>
            </a:extLst>
          </p:cNvPr>
          <p:cNvSpPr txBox="1"/>
          <p:nvPr/>
        </p:nvSpPr>
        <p:spPr>
          <a:xfrm>
            <a:off x="368165" y="2904366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60°C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37E552C-D8CA-4EBC-8250-6D97F2C7FFCC}"/>
              </a:ext>
            </a:extLst>
          </p:cNvPr>
          <p:cNvSpPr txBox="1"/>
          <p:nvPr/>
        </p:nvSpPr>
        <p:spPr>
          <a:xfrm>
            <a:off x="351060" y="3186149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40°C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8A49C11-63C9-42F8-9888-FB09516564B2}"/>
              </a:ext>
            </a:extLst>
          </p:cNvPr>
          <p:cNvSpPr/>
          <p:nvPr/>
        </p:nvSpPr>
        <p:spPr>
          <a:xfrm>
            <a:off x="7141712" y="4623409"/>
            <a:ext cx="3107129" cy="118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Neubau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8EACA77-564B-495D-A958-645FD533B8C1}"/>
              </a:ext>
            </a:extLst>
          </p:cNvPr>
          <p:cNvSpPr/>
          <p:nvPr/>
        </p:nvSpPr>
        <p:spPr>
          <a:xfrm>
            <a:off x="7170905" y="2013472"/>
            <a:ext cx="3107129" cy="118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Bestand</a:t>
            </a:r>
          </a:p>
        </p:txBody>
      </p:sp>
    </p:spTree>
    <p:extLst>
      <p:ext uri="{BB962C8B-B14F-4D97-AF65-F5344CB8AC3E}">
        <p14:creationId xmlns:p14="http://schemas.microsoft.com/office/powerpoint/2010/main" val="3757385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A662E4E-B2F1-7EA4-B3B3-8293E14DB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0" y="17490"/>
            <a:ext cx="5669819" cy="26532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1ABD01-DD0A-483F-8A35-4306FD4F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22" y="389401"/>
            <a:ext cx="4979973" cy="1325563"/>
          </a:xfrm>
        </p:spPr>
        <p:txBody>
          <a:bodyPr/>
          <a:lstStyle/>
          <a:p>
            <a:r>
              <a:rPr lang="de-CH" dirty="0"/>
              <a:t>Was ist speziell?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C81155-2A2C-4E38-B4E5-A32B43EE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18" y="2670691"/>
            <a:ext cx="11639718" cy="4056529"/>
          </a:xfrm>
        </p:spPr>
        <p:txBody>
          <a:bodyPr>
            <a:normAutofit lnSpcReduction="10000"/>
          </a:bodyPr>
          <a:lstStyle/>
          <a:p>
            <a:r>
              <a:rPr lang="de-CH" dirty="0"/>
              <a:t>Wir speichern die Sonnen-Energie im Sommer im Tank für den Winter.</a:t>
            </a:r>
          </a:p>
          <a:p>
            <a:r>
              <a:rPr lang="de-CH" dirty="0"/>
              <a:t>Wir betreiben die Wärmepumpe primär im Sommer / Herbst.</a:t>
            </a:r>
          </a:p>
          <a:p>
            <a:r>
              <a:rPr lang="de-CH" dirty="0"/>
              <a:t>Wir kühlen mit der Abluft der Wärmepumpe im Sommer das Haus.</a:t>
            </a:r>
          </a:p>
          <a:p>
            <a:r>
              <a:rPr lang="de-CH" dirty="0"/>
              <a:t>Die Wärmepumpe heizt den Tank auf 55°C.</a:t>
            </a:r>
          </a:p>
          <a:p>
            <a:r>
              <a:rPr lang="de-CH" dirty="0"/>
              <a:t>Die Heizstäbe helfen uns hohe Temperaturen (bis 95°C) zu erreichen</a:t>
            </a:r>
          </a:p>
          <a:p>
            <a:r>
              <a:rPr lang="de-CH" dirty="0"/>
              <a:t>Heizstäbe sind gute </a:t>
            </a:r>
            <a:r>
              <a:rPr lang="de-CH" dirty="0" err="1"/>
              <a:t>Stromstabilisierer</a:t>
            </a:r>
            <a:r>
              <a:rPr lang="de-CH" dirty="0"/>
              <a:t>, da sie innerhalb Sekunden analog steuerbar sind. Wenn alle dieses Prinzip übernehmen würden könnte das Leitungsnetz reduziert werden! </a:t>
            </a:r>
          </a:p>
          <a:p>
            <a:r>
              <a:rPr lang="de-CH" dirty="0"/>
              <a:t>…und …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84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F228C4-50AE-11C2-CE1B-947882171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-583702"/>
            <a:ext cx="11353800" cy="757926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232278-7A73-3A96-DB07-DECAA86C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651" y="1880368"/>
            <a:ext cx="5085170" cy="1325563"/>
          </a:xfrm>
        </p:spPr>
        <p:txBody>
          <a:bodyPr/>
          <a:lstStyle/>
          <a:p>
            <a:r>
              <a:rPr lang="de-CH" dirty="0"/>
              <a:t>Blendfreie Panels</a:t>
            </a:r>
          </a:p>
        </p:txBody>
      </p:sp>
    </p:spTree>
    <p:extLst>
      <p:ext uri="{BB962C8B-B14F-4D97-AF65-F5344CB8AC3E}">
        <p14:creationId xmlns:p14="http://schemas.microsoft.com/office/powerpoint/2010/main" val="1111108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C503C-9014-670B-809A-D368DF69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92718" cy="1325563"/>
          </a:xfrm>
        </p:spPr>
        <p:txBody>
          <a:bodyPr>
            <a:normAutofit/>
          </a:bodyPr>
          <a:lstStyle/>
          <a:p>
            <a:r>
              <a:rPr lang="de-CH" sz="4000" dirty="0"/>
              <a:t>Energiebilanz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225716-5F4F-9DE8-26A2-216B5C5E8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Negative Monate:</a:t>
            </a:r>
          </a:p>
          <a:p>
            <a:r>
              <a:rPr lang="de-CH" dirty="0"/>
              <a:t>Nov, Dez, Jan</a:t>
            </a:r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9EE2A4-F183-A10C-EA43-52EC7F74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11" y="0"/>
            <a:ext cx="8115291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7C5CEF-599B-2F04-BCAD-BA887C9E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88" y="0"/>
            <a:ext cx="7398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6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46318-FC08-23D9-7EBE-318BB496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86316" cy="1325563"/>
          </a:xfrm>
        </p:spPr>
        <p:txBody>
          <a:bodyPr>
            <a:normAutofit/>
          </a:bodyPr>
          <a:lstStyle/>
          <a:p>
            <a:r>
              <a:rPr lang="de-CH" sz="2800" dirty="0"/>
              <a:t>Dank Saisonspeicher heizen wir: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E2D2B6-55CA-02EA-246B-314440B2F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6395" cy="4351338"/>
          </a:xfrm>
        </p:spPr>
        <p:txBody>
          <a:bodyPr/>
          <a:lstStyle/>
          <a:p>
            <a:r>
              <a:rPr lang="de-CH" sz="2000" dirty="0"/>
              <a:t>August - Tank</a:t>
            </a:r>
          </a:p>
          <a:p>
            <a:r>
              <a:rPr lang="de-CH" sz="2000" dirty="0"/>
              <a:t>September - Tank</a:t>
            </a:r>
          </a:p>
          <a:p>
            <a:r>
              <a:rPr lang="de-CH" sz="2000" dirty="0"/>
              <a:t>Oktober - Tank</a:t>
            </a:r>
          </a:p>
          <a:p>
            <a:r>
              <a:rPr lang="de-CH" sz="2000" dirty="0"/>
              <a:t>November – Tank - Haus</a:t>
            </a:r>
          </a:p>
          <a:p>
            <a:r>
              <a:rPr lang="de-CH" sz="2000" dirty="0"/>
              <a:t>Dezember - Tank - Haus</a:t>
            </a:r>
          </a:p>
          <a:p>
            <a:r>
              <a:rPr lang="de-CH" sz="2000" dirty="0"/>
              <a:t>Januar - Tank - Haus</a:t>
            </a:r>
          </a:p>
          <a:p>
            <a:r>
              <a:rPr lang="de-CH" sz="2000" dirty="0"/>
              <a:t>Februar - Tank - Haus</a:t>
            </a:r>
          </a:p>
          <a:p>
            <a:r>
              <a:rPr lang="de-CH" sz="2000" dirty="0"/>
              <a:t>März - Tank – Haus</a:t>
            </a:r>
          </a:p>
          <a:p>
            <a:r>
              <a:rPr lang="de-CH" sz="2000" dirty="0"/>
              <a:t>Ab April nur Warmwasser</a:t>
            </a:r>
          </a:p>
          <a:p>
            <a:endParaRPr lang="de-CH" sz="2000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9D2943-AE05-F1C1-E69A-DF12287D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95" y="0"/>
            <a:ext cx="7504468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98D783-498F-B24F-AF9F-E6121410F65D}"/>
              </a:ext>
            </a:extLst>
          </p:cNvPr>
          <p:cNvSpPr/>
          <p:nvPr/>
        </p:nvSpPr>
        <p:spPr>
          <a:xfrm>
            <a:off x="4158381" y="575513"/>
            <a:ext cx="365760" cy="388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FEB17E-1062-5D3D-21EA-DF546A64B921}"/>
              </a:ext>
            </a:extLst>
          </p:cNvPr>
          <p:cNvSpPr/>
          <p:nvPr/>
        </p:nvSpPr>
        <p:spPr>
          <a:xfrm>
            <a:off x="4164434" y="1988620"/>
            <a:ext cx="365760" cy="388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938B07E-9441-E9C9-8793-E229A9D6457B}"/>
              </a:ext>
            </a:extLst>
          </p:cNvPr>
          <p:cNvSpPr/>
          <p:nvPr/>
        </p:nvSpPr>
        <p:spPr>
          <a:xfrm>
            <a:off x="4193649" y="6164435"/>
            <a:ext cx="365760" cy="388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C6FC31-F6BB-49E2-5A97-C1E2B2F18D56}"/>
              </a:ext>
            </a:extLst>
          </p:cNvPr>
          <p:cNvSpPr/>
          <p:nvPr/>
        </p:nvSpPr>
        <p:spPr>
          <a:xfrm>
            <a:off x="4193649" y="4773468"/>
            <a:ext cx="365760" cy="388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BB8AB26-59DD-8D80-927C-159749FA58F7}"/>
              </a:ext>
            </a:extLst>
          </p:cNvPr>
          <p:cNvSpPr/>
          <p:nvPr/>
        </p:nvSpPr>
        <p:spPr>
          <a:xfrm>
            <a:off x="4193649" y="3369974"/>
            <a:ext cx="365760" cy="388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EA3C445-A819-653E-C0ED-E736C2DDA099}"/>
              </a:ext>
            </a:extLst>
          </p:cNvPr>
          <p:cNvSpPr/>
          <p:nvPr/>
        </p:nvSpPr>
        <p:spPr>
          <a:xfrm>
            <a:off x="281125" y="7105159"/>
            <a:ext cx="365760" cy="633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427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90B574-0048-4709-A525-FB8F557E3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942" cy="819751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BB94-132B-498C-92BA-1551D354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…von Norden</a:t>
            </a:r>
          </a:p>
        </p:txBody>
      </p:sp>
    </p:spTree>
    <p:extLst>
      <p:ext uri="{BB962C8B-B14F-4D97-AF65-F5344CB8AC3E}">
        <p14:creationId xmlns:p14="http://schemas.microsoft.com/office/powerpoint/2010/main" val="624153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3DCE8-5910-8213-A5A7-38572018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365125"/>
            <a:ext cx="3324152" cy="1325563"/>
          </a:xfrm>
        </p:spPr>
        <p:txBody>
          <a:bodyPr/>
          <a:lstStyle/>
          <a:p>
            <a:r>
              <a:rPr lang="de-CH" dirty="0"/>
              <a:t>Heizenergie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99F313-3B5C-1AA4-6928-CA7CCD349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2" y="1825625"/>
            <a:ext cx="3324152" cy="4351338"/>
          </a:xfrm>
        </p:spPr>
        <p:txBody>
          <a:bodyPr/>
          <a:lstStyle/>
          <a:p>
            <a:r>
              <a:rPr lang="de-CH" sz="2000" dirty="0"/>
              <a:t>5869kWh (bis 1.5.2022)</a:t>
            </a:r>
          </a:p>
          <a:p>
            <a:r>
              <a:rPr lang="de-CH" sz="2000" dirty="0"/>
              <a:t>5491kWh (bis 1.5.2023)</a:t>
            </a:r>
          </a:p>
          <a:p>
            <a:r>
              <a:rPr lang="de-CH" sz="2000" dirty="0"/>
              <a:t>6549kWh (bis 1.5.2024)</a:t>
            </a:r>
          </a:p>
          <a:p>
            <a:r>
              <a:rPr lang="de-CH" sz="2000" dirty="0"/>
              <a:t>4760kWh (bis 1.5.2025)</a:t>
            </a:r>
          </a:p>
          <a:p>
            <a:r>
              <a:rPr lang="de-CH" sz="2000" dirty="0"/>
              <a:t>4571kWh (bis 1.5.2026)</a:t>
            </a:r>
          </a:p>
          <a:p>
            <a:endParaRPr lang="de-CH" dirty="0"/>
          </a:p>
          <a:p>
            <a:r>
              <a:rPr lang="de-CH" dirty="0"/>
              <a:t>Über 12 Monate </a:t>
            </a:r>
            <a:r>
              <a:rPr lang="de-CH" sz="2400" dirty="0"/>
              <a:t>inkl. Warmwasser</a:t>
            </a:r>
          </a:p>
          <a:p>
            <a:endParaRPr lang="de-CH" dirty="0"/>
          </a:p>
          <a:p>
            <a:endParaRPr lang="de-CH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968DDF2-4F9C-EB4C-CC02-BEA0F6314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161557"/>
              </p:ext>
            </p:extLst>
          </p:nvPr>
        </p:nvGraphicFramePr>
        <p:xfrm>
          <a:off x="3777583" y="107079"/>
          <a:ext cx="8353425" cy="6691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9E6191B-AC49-12E9-6C61-F6462D742A5B}"/>
              </a:ext>
            </a:extLst>
          </p:cNvPr>
          <p:cNvSpPr txBox="1">
            <a:spLocks/>
          </p:cNvSpPr>
          <p:nvPr/>
        </p:nvSpPr>
        <p:spPr>
          <a:xfrm>
            <a:off x="4429252" y="1027906"/>
            <a:ext cx="2826774" cy="50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/>
              <a:t>5869kWh</a:t>
            </a:r>
          </a:p>
          <a:p>
            <a:endParaRPr lang="de-CH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ECC7547-9A22-B4FB-91BA-386D29642922}"/>
              </a:ext>
            </a:extLst>
          </p:cNvPr>
          <p:cNvSpPr txBox="1">
            <a:spLocks/>
          </p:cNvSpPr>
          <p:nvPr/>
        </p:nvSpPr>
        <p:spPr>
          <a:xfrm>
            <a:off x="7368635" y="514985"/>
            <a:ext cx="2826774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/>
              <a:t>6549kWh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642741-39D8-ED63-31B9-AEB7053C5E7C}"/>
              </a:ext>
            </a:extLst>
          </p:cNvPr>
          <p:cNvSpPr txBox="1">
            <a:spLocks/>
          </p:cNvSpPr>
          <p:nvPr/>
        </p:nvSpPr>
        <p:spPr>
          <a:xfrm>
            <a:off x="10411658" y="2067145"/>
            <a:ext cx="1578033" cy="49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/>
              <a:t>4571kWh </a:t>
            </a:r>
          </a:p>
        </p:txBody>
      </p:sp>
    </p:spTree>
    <p:extLst>
      <p:ext uri="{BB962C8B-B14F-4D97-AF65-F5344CB8AC3E}">
        <p14:creationId xmlns:p14="http://schemas.microsoft.com/office/powerpoint/2010/main" val="318446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4DBED-10CA-29A8-067D-A1A1E94F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" y="403859"/>
            <a:ext cx="10515600" cy="1325563"/>
          </a:xfrm>
        </p:spPr>
        <p:txBody>
          <a:bodyPr/>
          <a:lstStyle/>
          <a:p>
            <a:r>
              <a:rPr lang="de-CH" dirty="0"/>
              <a:t>Können wir in Synergieplus autark leben?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B28194-B62D-54E6-5E45-42942A17D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73" y="2693988"/>
            <a:ext cx="10515600" cy="4046625"/>
          </a:xfrm>
        </p:spPr>
        <p:txBody>
          <a:bodyPr/>
          <a:lstStyle/>
          <a:p>
            <a:r>
              <a:rPr lang="de-CH" dirty="0"/>
              <a:t>Energieautark </a:t>
            </a:r>
            <a:r>
              <a:rPr lang="de-CH" dirty="0">
                <a:solidFill>
                  <a:srgbClr val="00B050"/>
                </a:solidFill>
              </a:rPr>
              <a:t>können</a:t>
            </a:r>
            <a:r>
              <a:rPr lang="de-CH" dirty="0"/>
              <a:t> wir leben: </a:t>
            </a:r>
            <a:r>
              <a:rPr lang="de-CH" dirty="0">
                <a:solidFill>
                  <a:srgbClr val="00B050"/>
                </a:solidFill>
              </a:rPr>
              <a:t>JA</a:t>
            </a:r>
            <a:r>
              <a:rPr lang="de-CH" dirty="0"/>
              <a:t>!</a:t>
            </a:r>
          </a:p>
          <a:p>
            <a:r>
              <a:rPr lang="de-CH" dirty="0"/>
              <a:t>Nachteile: Komforteinbussen im Nov, Dez und Jan, weil wir </a:t>
            </a:r>
          </a:p>
          <a:p>
            <a:pPr lvl="1"/>
            <a:r>
              <a:rPr lang="de-CH" dirty="0"/>
              <a:t>den </a:t>
            </a:r>
            <a:r>
              <a:rPr lang="de-CH" b="1" dirty="0">
                <a:solidFill>
                  <a:srgbClr val="C00000"/>
                </a:solidFill>
              </a:rPr>
              <a:t>Warmwasserverbrauch</a:t>
            </a:r>
            <a:r>
              <a:rPr lang="de-CH" dirty="0"/>
              <a:t> (Waschen, Kochen, Duschen) </a:t>
            </a:r>
            <a:r>
              <a:rPr lang="de-CH" dirty="0">
                <a:solidFill>
                  <a:srgbClr val="C00000"/>
                </a:solidFill>
              </a:rPr>
              <a:t>reduzieren</a:t>
            </a:r>
            <a:r>
              <a:rPr lang="de-CH" dirty="0"/>
              <a:t> müssten</a:t>
            </a:r>
          </a:p>
          <a:p>
            <a:pPr lvl="1"/>
            <a:r>
              <a:rPr lang="de-CH" dirty="0"/>
              <a:t>zum </a:t>
            </a:r>
            <a:r>
              <a:rPr lang="de-CH" b="1" dirty="0"/>
              <a:t>Kochen</a:t>
            </a:r>
            <a:r>
              <a:rPr lang="de-CH" dirty="0"/>
              <a:t> </a:t>
            </a:r>
            <a:r>
              <a:rPr lang="de-CH" dirty="0">
                <a:solidFill>
                  <a:srgbClr val="00B050"/>
                </a:solidFill>
              </a:rPr>
              <a:t>den Kachelofen oder den Schwedenofen </a:t>
            </a:r>
            <a:r>
              <a:rPr lang="de-CH" dirty="0"/>
              <a:t>nutzen</a:t>
            </a:r>
          </a:p>
          <a:p>
            <a:pPr lvl="1"/>
            <a:r>
              <a:rPr lang="de-CH" dirty="0"/>
              <a:t>Ev. IT, TV </a:t>
            </a:r>
            <a:r>
              <a:rPr lang="de-CH" b="1" dirty="0">
                <a:solidFill>
                  <a:srgbClr val="C00000"/>
                </a:solidFill>
              </a:rPr>
              <a:t>Konsum</a:t>
            </a:r>
            <a:r>
              <a:rPr lang="de-CH" dirty="0">
                <a:solidFill>
                  <a:srgbClr val="C00000"/>
                </a:solidFill>
              </a:rPr>
              <a:t> reduzieren </a:t>
            </a:r>
            <a:r>
              <a:rPr lang="de-CH" dirty="0"/>
              <a:t>(Heute nutzt jeder seinen Fernseher)</a:t>
            </a:r>
          </a:p>
          <a:p>
            <a:pPr lvl="1"/>
            <a:r>
              <a:rPr lang="de-CH" dirty="0"/>
              <a:t>kommerziell ein </a:t>
            </a:r>
            <a:r>
              <a:rPr lang="de-CH" dirty="0">
                <a:solidFill>
                  <a:srgbClr val="C00000"/>
                </a:solidFill>
              </a:rPr>
              <a:t>finanzieller Verlust</a:t>
            </a:r>
            <a:r>
              <a:rPr lang="de-CH" dirty="0"/>
              <a:t>, weil wir den Energie-Überschuss nicht verkaufen könnten, aber </a:t>
            </a:r>
            <a:r>
              <a:rPr lang="de-CH" dirty="0">
                <a:solidFill>
                  <a:srgbClr val="00B050"/>
                </a:solidFill>
              </a:rPr>
              <a:t>technisch einfach konfigurierbar</a:t>
            </a:r>
            <a:r>
              <a:rPr lang="de-CH" dirty="0"/>
              <a:t>!</a:t>
            </a:r>
          </a:p>
          <a:p>
            <a:r>
              <a:rPr lang="de-CH" dirty="0"/>
              <a:t>Beim Essen sind wir, trotz Garten, nicht Selbstversorger … und bei allen andern zivilisatorischen Errungenschaften auch nicht. </a:t>
            </a:r>
          </a:p>
        </p:txBody>
      </p:sp>
      <p:pic>
        <p:nvPicPr>
          <p:cNvPr id="5" name="Grafik 4" descr="Neutrales Gesicht ohne Füllung">
            <a:extLst>
              <a:ext uri="{FF2B5EF4-FFF2-40B4-BE49-F238E27FC236}">
                <a16:creationId xmlns:a16="http://schemas.microsoft.com/office/drawing/2014/main" id="{BBEBDA83-0274-7BD4-2769-E656F0E4C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1973" y="5779857"/>
            <a:ext cx="914400" cy="914400"/>
          </a:xfrm>
          <a:prstGeom prst="rect">
            <a:avLst/>
          </a:prstGeom>
        </p:spPr>
      </p:pic>
      <p:pic>
        <p:nvPicPr>
          <p:cNvPr id="7" name="Grafik 6" descr="Lachendes Gesicht ohne Füllung">
            <a:extLst>
              <a:ext uri="{FF2B5EF4-FFF2-40B4-BE49-F238E27FC236}">
                <a16:creationId xmlns:a16="http://schemas.microsoft.com/office/drawing/2014/main" id="{B8DCE6BA-7A21-9A3E-AFB2-D20FCA582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1378" y="2236788"/>
            <a:ext cx="914400" cy="914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DA591A-C0AF-81F8-1694-582DD644F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98" y="0"/>
            <a:ext cx="2657302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9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30157-4662-8869-71D2-D2DDBB30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78" y="402449"/>
            <a:ext cx="3477070" cy="599038"/>
          </a:xfrm>
        </p:spPr>
        <p:txBody>
          <a:bodyPr>
            <a:normAutofit/>
          </a:bodyPr>
          <a:lstStyle/>
          <a:p>
            <a:r>
              <a:rPr lang="de-CH" sz="2800" dirty="0"/>
              <a:t>Wärmepumpenbetrieb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D8405A-2D3C-E8F6-A1D4-9BA32278C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5388"/>
            <a:ext cx="3746613" cy="4834120"/>
          </a:xfrm>
        </p:spPr>
        <p:txBody>
          <a:bodyPr/>
          <a:lstStyle/>
          <a:p>
            <a:r>
              <a:rPr lang="de-CH" dirty="0"/>
              <a:t>Im 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</a:rPr>
              <a:t>Herbst</a:t>
            </a:r>
            <a:r>
              <a:rPr lang="de-CH" dirty="0"/>
              <a:t> bei höheren Aussentemperaturen von 7°C bis 20°C </a:t>
            </a:r>
          </a:p>
          <a:p>
            <a:pPr lvl="1"/>
            <a:r>
              <a:rPr lang="de-CH" dirty="0"/>
              <a:t>Heizwasser bis </a:t>
            </a:r>
            <a:r>
              <a:rPr lang="de-CH" dirty="0">
                <a:solidFill>
                  <a:srgbClr val="C00000"/>
                </a:solidFill>
              </a:rPr>
              <a:t>55°C</a:t>
            </a:r>
          </a:p>
          <a:p>
            <a:pPr lvl="1"/>
            <a:r>
              <a:rPr lang="de-CH" dirty="0"/>
              <a:t>COP 4.44 bis 2.75</a:t>
            </a:r>
          </a:p>
          <a:p>
            <a:r>
              <a:rPr lang="de-CH" dirty="0"/>
              <a:t>Im </a:t>
            </a:r>
            <a:r>
              <a:rPr lang="de-CH" dirty="0">
                <a:solidFill>
                  <a:srgbClr val="0070C0"/>
                </a:solidFill>
              </a:rPr>
              <a:t>Januar/ Februar </a:t>
            </a:r>
            <a:r>
              <a:rPr lang="de-CH" dirty="0"/>
              <a:t>bei Aussentemperaturen von 0°C bis 7°C</a:t>
            </a:r>
          </a:p>
          <a:p>
            <a:pPr lvl="1"/>
            <a:r>
              <a:rPr lang="de-CH" dirty="0"/>
              <a:t>Heizwasser bis </a:t>
            </a:r>
            <a:r>
              <a:rPr lang="de-CH" dirty="0">
                <a:solidFill>
                  <a:schemeClr val="accent4">
                    <a:lumMod val="75000"/>
                  </a:schemeClr>
                </a:solidFill>
              </a:rPr>
              <a:t>35°C</a:t>
            </a:r>
            <a:r>
              <a:rPr lang="de-CH" dirty="0"/>
              <a:t> </a:t>
            </a:r>
          </a:p>
          <a:p>
            <a:pPr lvl="1"/>
            <a:r>
              <a:rPr lang="de-CH" dirty="0"/>
              <a:t>COP 3.7 bis 3.2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7D34E2-4752-C95D-E367-99DD19B4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647" y="0"/>
            <a:ext cx="8488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5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81F2D-4F07-4FB7-8CF1-D9A0D34F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/>
          <a:lstStyle/>
          <a:p>
            <a:r>
              <a:rPr lang="de-CH" dirty="0"/>
              <a:t>Resultat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237E03-6C04-4F89-9458-170FA450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050971"/>
          </a:xfrm>
        </p:spPr>
        <p:txBody>
          <a:bodyPr>
            <a:normAutofit lnSpcReduction="10000"/>
          </a:bodyPr>
          <a:lstStyle/>
          <a:p>
            <a:r>
              <a:rPr lang="de-CH" dirty="0"/>
              <a:t>Wir haben die gewünschten Temperaturen (20°C – 21°C) im Haus</a:t>
            </a:r>
          </a:p>
          <a:p>
            <a:r>
              <a:rPr lang="de-CH" dirty="0">
                <a:solidFill>
                  <a:srgbClr val="00B050"/>
                </a:solidFill>
              </a:rPr>
              <a:t>Tiefe Vorlauftemperaturen 24°C </a:t>
            </a:r>
            <a:r>
              <a:rPr lang="de-CH" dirty="0"/>
              <a:t>bis 30°C </a:t>
            </a:r>
          </a:p>
          <a:p>
            <a:r>
              <a:rPr lang="de-CH" dirty="0"/>
              <a:t>warmer Boden 24h: 24°C bis 30°C</a:t>
            </a:r>
          </a:p>
          <a:p>
            <a:endParaRPr lang="de-CH" dirty="0"/>
          </a:p>
          <a:p>
            <a:r>
              <a:rPr lang="de-CH" b="1" dirty="0">
                <a:solidFill>
                  <a:srgbClr val="FF0000"/>
                </a:solidFill>
              </a:rPr>
              <a:t>Wärmebedarf</a:t>
            </a:r>
            <a:r>
              <a:rPr lang="de-CH" dirty="0"/>
              <a:t> 1.5.2026: 14’000kWh (16kWh/m2 pro Jahr)</a:t>
            </a:r>
          </a:p>
          <a:p>
            <a:r>
              <a:rPr lang="de-CH" b="1" dirty="0">
                <a:solidFill>
                  <a:srgbClr val="00B050"/>
                </a:solidFill>
              </a:rPr>
              <a:t>Elektrischer</a:t>
            </a:r>
            <a:r>
              <a:rPr lang="de-CH" dirty="0"/>
              <a:t> Heiz-Energiebedarf 4’571kWh (5kWh/m2 pro Jahr)</a:t>
            </a:r>
          </a:p>
          <a:p>
            <a:pPr lvl="1"/>
            <a:r>
              <a:rPr lang="de-CH" dirty="0"/>
              <a:t>Um über </a:t>
            </a:r>
            <a:r>
              <a:rPr lang="de-CH" b="1" dirty="0">
                <a:solidFill>
                  <a:srgbClr val="00B050"/>
                </a:solidFill>
              </a:rPr>
              <a:t>90%</a:t>
            </a:r>
            <a:r>
              <a:rPr lang="de-CH" b="1" dirty="0"/>
              <a:t> gegenüber CH-Durchschnitt </a:t>
            </a:r>
            <a:r>
              <a:rPr lang="de-CH" b="1" dirty="0">
                <a:solidFill>
                  <a:srgbClr val="00B050"/>
                </a:solidFill>
              </a:rPr>
              <a:t>gesenkt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>
                <a:solidFill>
                  <a:srgbClr val="C00000"/>
                </a:solidFill>
              </a:rPr>
              <a:t>Heiz-Energiebedarf </a:t>
            </a:r>
            <a:r>
              <a:rPr lang="de-CH" b="1" dirty="0">
                <a:solidFill>
                  <a:srgbClr val="C00000"/>
                </a:solidFill>
              </a:rPr>
              <a:t>Schweizer</a:t>
            </a:r>
            <a:r>
              <a:rPr lang="de-CH" dirty="0">
                <a:solidFill>
                  <a:srgbClr val="C00000"/>
                </a:solidFill>
              </a:rPr>
              <a:t> Durchschnitt ca. 100kWh/m2 pro Jahr</a:t>
            </a:r>
          </a:p>
          <a:p>
            <a:pPr marL="0" indent="0">
              <a:buNone/>
            </a:pPr>
            <a:r>
              <a:rPr lang="de-CH" dirty="0">
                <a:solidFill>
                  <a:srgbClr val="C00000"/>
                </a:solidFill>
              </a:rPr>
              <a:t>Heiz-Energiebedarf </a:t>
            </a:r>
            <a:r>
              <a:rPr lang="de-CH" b="1" dirty="0">
                <a:solidFill>
                  <a:srgbClr val="C00000"/>
                </a:solidFill>
              </a:rPr>
              <a:t>Schweiz</a:t>
            </a:r>
            <a:r>
              <a:rPr lang="de-CH" dirty="0">
                <a:solidFill>
                  <a:srgbClr val="C00000"/>
                </a:solidFill>
              </a:rPr>
              <a:t> 40TWh (Produktion 2023 AKWs 23TWh)</a:t>
            </a:r>
          </a:p>
          <a:p>
            <a:pPr marL="0" indent="0">
              <a:buNone/>
            </a:pPr>
            <a:r>
              <a:rPr lang="de-CH" dirty="0">
                <a:solidFill>
                  <a:srgbClr val="00B050"/>
                </a:solidFill>
              </a:rPr>
              <a:t>Minergie 38kWh/m2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0082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62E9-6419-4CF1-8316-5CF44E3B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380624"/>
            <a:ext cx="5313219" cy="824722"/>
          </a:xfrm>
        </p:spPr>
        <p:txBody>
          <a:bodyPr/>
          <a:lstStyle/>
          <a:p>
            <a:r>
              <a:rPr lang="de-CH" dirty="0"/>
              <a:t>Was ist noch zu tun?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6E4CD-074B-467A-A55B-626C28578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2" y="1085850"/>
            <a:ext cx="10760825" cy="2596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/>
              <a:t>Natrium Ionen Batterie (72kW 108kWh) </a:t>
            </a:r>
            <a:r>
              <a:rPr lang="de-CH" dirty="0"/>
              <a:t>seit April 2026…</a:t>
            </a:r>
          </a:p>
          <a:p>
            <a:r>
              <a:rPr lang="de-CH" dirty="0"/>
              <a:t>Anlage auf Batterie optimieren</a:t>
            </a:r>
          </a:p>
          <a:p>
            <a:r>
              <a:rPr lang="de-CH" dirty="0"/>
              <a:t>Netzeinspeisung auf </a:t>
            </a:r>
            <a:r>
              <a:rPr lang="de-CH" b="1" dirty="0"/>
              <a:t>dynamische Preise vorbereiten</a:t>
            </a:r>
          </a:p>
          <a:p>
            <a:r>
              <a:rPr lang="de-CH" dirty="0"/>
              <a:t>Allgemeiner </a:t>
            </a:r>
            <a:r>
              <a:rPr lang="de-CH" b="1" dirty="0"/>
              <a:t>Stromverbrauch</a:t>
            </a:r>
            <a:r>
              <a:rPr lang="de-CH" dirty="0"/>
              <a:t> zwischen Nov. bis Feb. </a:t>
            </a:r>
            <a:r>
              <a:rPr lang="de-CH" b="1" dirty="0"/>
              <a:t>reduzieren</a:t>
            </a:r>
          </a:p>
          <a:p>
            <a:pPr lvl="1"/>
            <a:r>
              <a:rPr lang="de-CH" dirty="0"/>
              <a:t>Sparsamere IT</a:t>
            </a:r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058225-6BA0-0DE4-758E-CDC04D0D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154680"/>
            <a:ext cx="4937760" cy="37033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F0AA5B-3AF2-FD98-3CC7-AF104EC12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03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7E7C1-8BE2-7B0B-5BB8-0653F13C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56" y="371345"/>
            <a:ext cx="3091158" cy="1065569"/>
          </a:xfrm>
        </p:spPr>
        <p:txBody>
          <a:bodyPr/>
          <a:lstStyle/>
          <a:p>
            <a:r>
              <a:rPr lang="de-CH" dirty="0"/>
              <a:t>März 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7D3E9C-B44C-7B7A-3DD9-E25262E3B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49" y="1825625"/>
            <a:ext cx="3294173" cy="4351338"/>
          </a:xfrm>
        </p:spPr>
        <p:txBody>
          <a:bodyPr>
            <a:normAutofit/>
          </a:bodyPr>
          <a:lstStyle/>
          <a:p>
            <a:r>
              <a:rPr lang="de-CH" sz="2400" dirty="0"/>
              <a:t>Ohne Batterie</a:t>
            </a:r>
          </a:p>
          <a:p>
            <a:endParaRPr lang="de-CH" sz="2400" dirty="0"/>
          </a:p>
          <a:p>
            <a:r>
              <a:rPr lang="de-CH" sz="2400" dirty="0"/>
              <a:t>Einbau:</a:t>
            </a:r>
          </a:p>
          <a:p>
            <a:r>
              <a:rPr lang="de-CH" sz="2400" dirty="0"/>
              <a:t>31. März 2026</a:t>
            </a:r>
          </a:p>
          <a:p>
            <a:endParaRPr lang="de-CH" sz="2400" dirty="0"/>
          </a:p>
          <a:p>
            <a:r>
              <a:rPr lang="de-CH" sz="2400" dirty="0"/>
              <a:t>Produktion 8MWh</a:t>
            </a:r>
          </a:p>
          <a:p>
            <a:r>
              <a:rPr lang="de-CH" sz="2400" dirty="0"/>
              <a:t>Netzbezug 850kWh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1AC172-EE00-2BE1-32CF-F6661CAC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72" y="0"/>
            <a:ext cx="860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2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06019-29BF-6C6B-958F-C578459E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308481"/>
            <a:ext cx="3079432" cy="1004026"/>
          </a:xfrm>
        </p:spPr>
        <p:txBody>
          <a:bodyPr/>
          <a:lstStyle/>
          <a:p>
            <a:r>
              <a:rPr lang="de-CH" dirty="0"/>
              <a:t>April 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DF20D7-FE2F-2B45-9A0D-8C341E93D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27" y="1866085"/>
            <a:ext cx="3259493" cy="4351338"/>
          </a:xfrm>
        </p:spPr>
        <p:txBody>
          <a:bodyPr/>
          <a:lstStyle/>
          <a:p>
            <a:r>
              <a:rPr lang="de-CH" sz="2400" dirty="0"/>
              <a:t>Resultat mit  Batterie</a:t>
            </a:r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r>
              <a:rPr lang="de-CH" sz="2400" dirty="0"/>
              <a:t>Produktion 8.54MWh</a:t>
            </a:r>
          </a:p>
          <a:p>
            <a:r>
              <a:rPr lang="de-CH" sz="2400" dirty="0"/>
              <a:t>Netzbezug 8.8kWh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866127-C735-C9B0-F6E8-0EC123B0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48" y="0"/>
            <a:ext cx="8785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C8E26-5F8B-FC44-1100-EB614669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41" y="348941"/>
            <a:ext cx="6642371" cy="986246"/>
          </a:xfrm>
        </p:spPr>
        <p:txBody>
          <a:bodyPr>
            <a:normAutofit fontScale="90000"/>
          </a:bodyPr>
          <a:lstStyle/>
          <a:p>
            <a:r>
              <a:rPr lang="de-CH" dirty="0"/>
              <a:t>Kosten und Amortisationsdauer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01BDB1-368A-0B2A-0330-DE314C48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41" y="1594131"/>
            <a:ext cx="6642371" cy="5003618"/>
          </a:xfrm>
        </p:spPr>
        <p:txBody>
          <a:bodyPr>
            <a:normAutofit/>
          </a:bodyPr>
          <a:lstStyle/>
          <a:p>
            <a:r>
              <a:rPr lang="de-CH" dirty="0"/>
              <a:t>Die Mehrkosten betragen zwischen 5% und 10% der Bausumme.</a:t>
            </a:r>
          </a:p>
          <a:p>
            <a:r>
              <a:rPr lang="de-CH" dirty="0"/>
              <a:t>…</a:t>
            </a:r>
          </a:p>
          <a:p>
            <a:r>
              <a:rPr lang="de-CH" dirty="0"/>
              <a:t>Wie entwickeln sich die Energiepreise in den nächsten 48 Jahren?</a:t>
            </a:r>
          </a:p>
          <a:p>
            <a:r>
              <a:rPr lang="de-CH" sz="2000" dirty="0"/>
              <a:t>Wenn Sie neu bauen lauten die Fragen: </a:t>
            </a:r>
          </a:p>
          <a:p>
            <a:r>
              <a:rPr lang="de-CH" dirty="0"/>
              <a:t>Was wollen Sie? </a:t>
            </a:r>
          </a:p>
          <a:p>
            <a:r>
              <a:rPr lang="de-CH" dirty="0"/>
              <a:t>Was ist ihnen wichtig?</a:t>
            </a:r>
          </a:p>
          <a:p>
            <a:r>
              <a:rPr lang="de-CH" sz="2000" dirty="0"/>
              <a:t>Fragen Sie nicht nach der Rendite, sonst frage ich Sie: </a:t>
            </a:r>
            <a:br>
              <a:rPr lang="de-CH" sz="2800" dirty="0"/>
            </a:br>
            <a:r>
              <a:rPr lang="de-CH" sz="2800" dirty="0"/>
              <a:t>Rentiert ihr Auto?</a:t>
            </a:r>
            <a:endParaRPr lang="de-CH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DDAFBFBD-AAF7-5F6E-8F56-46732B127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359858"/>
              </p:ext>
            </p:extLst>
          </p:nvPr>
        </p:nvGraphicFramePr>
        <p:xfrm>
          <a:off x="6979024" y="0"/>
          <a:ext cx="521297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DB12357-6A2E-A159-1022-DD5D097324A6}"/>
              </a:ext>
            </a:extLst>
          </p:cNvPr>
          <p:cNvCxnSpPr/>
          <p:nvPr/>
        </p:nvCxnSpPr>
        <p:spPr>
          <a:xfrm>
            <a:off x="8694174" y="1452716"/>
            <a:ext cx="958645" cy="2293374"/>
          </a:xfrm>
          <a:prstGeom prst="straightConnector1">
            <a:avLst/>
          </a:prstGeom>
          <a:ln>
            <a:tailEnd type="triangle"/>
          </a:ln>
          <a:effectLst>
            <a:glow rad="1397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4D5D187-E32D-AEB3-3422-94108454241D}"/>
              </a:ext>
            </a:extLst>
          </p:cNvPr>
          <p:cNvCxnSpPr>
            <a:cxnSpLocks/>
          </p:cNvCxnSpPr>
          <p:nvPr/>
        </p:nvCxnSpPr>
        <p:spPr>
          <a:xfrm>
            <a:off x="9652819" y="3746090"/>
            <a:ext cx="973394" cy="818536"/>
          </a:xfrm>
          <a:prstGeom prst="straightConnector1">
            <a:avLst/>
          </a:prstGeom>
          <a:ln>
            <a:tailEnd type="triangle"/>
          </a:ln>
          <a:effectLst>
            <a:glow rad="1397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73F1E74-7D46-C846-4BAC-D7229BD7CD40}"/>
              </a:ext>
            </a:extLst>
          </p:cNvPr>
          <p:cNvCxnSpPr>
            <a:cxnSpLocks/>
          </p:cNvCxnSpPr>
          <p:nvPr/>
        </p:nvCxnSpPr>
        <p:spPr>
          <a:xfrm>
            <a:off x="10626213" y="4564626"/>
            <a:ext cx="988142" cy="420329"/>
          </a:xfrm>
          <a:prstGeom prst="straightConnector1">
            <a:avLst/>
          </a:prstGeom>
          <a:ln>
            <a:tailEnd type="triangle"/>
          </a:ln>
          <a:effectLst>
            <a:glow rad="1397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99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104B8-AA3E-15F1-F743-82BA902A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Kennen Sie den Ausdruck: Flatter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B13E61-7A73-F6A7-7259-F798A480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90006" cy="4884891"/>
          </a:xfrm>
        </p:spPr>
        <p:txBody>
          <a:bodyPr/>
          <a:lstStyle/>
          <a:p>
            <a:r>
              <a:rPr lang="de-CH" dirty="0" err="1"/>
              <a:t>FlatterAuto</a:t>
            </a:r>
            <a:r>
              <a:rPr lang="de-CH" dirty="0"/>
              <a:t>: wenn man es nicht steuert fährt es irgendwohin</a:t>
            </a:r>
          </a:p>
          <a:p>
            <a:r>
              <a:rPr lang="de-CH" dirty="0" err="1"/>
              <a:t>FlatterWasser</a:t>
            </a:r>
            <a:r>
              <a:rPr lang="de-CH" dirty="0"/>
              <a:t>: wenn man es nicht steuert </a:t>
            </a:r>
            <a:r>
              <a:rPr lang="de-CH" dirty="0">
                <a:solidFill>
                  <a:srgbClr val="00B050"/>
                </a:solidFill>
              </a:rPr>
              <a:t>oder</a:t>
            </a:r>
            <a:r>
              <a:rPr lang="de-CH" dirty="0"/>
              <a:t> speichert: </a:t>
            </a:r>
          </a:p>
          <a:p>
            <a:pPr lvl="1"/>
            <a:r>
              <a:rPr lang="de-CH" dirty="0"/>
              <a:t>fliesst mal mehr, mal weniger, </a:t>
            </a:r>
          </a:p>
          <a:p>
            <a:r>
              <a:rPr lang="de-CH" dirty="0" err="1"/>
              <a:t>FlatterStrom</a:t>
            </a:r>
            <a:r>
              <a:rPr lang="de-CH" dirty="0"/>
              <a:t>: wenn man ihn nicht steuert </a:t>
            </a:r>
            <a:r>
              <a:rPr lang="de-CH" dirty="0">
                <a:solidFill>
                  <a:srgbClr val="00B050"/>
                </a:solidFill>
              </a:rPr>
              <a:t>oder</a:t>
            </a:r>
            <a:r>
              <a:rPr lang="de-CH" dirty="0"/>
              <a:t> speichert:</a:t>
            </a:r>
          </a:p>
          <a:p>
            <a:pPr lvl="1"/>
            <a:r>
              <a:rPr lang="de-CH" dirty="0"/>
              <a:t> fliesst mal mehr mal weniger </a:t>
            </a:r>
          </a:p>
          <a:p>
            <a:r>
              <a:rPr lang="de-CH" dirty="0" err="1"/>
              <a:t>FlatterAKW</a:t>
            </a:r>
            <a:r>
              <a:rPr lang="de-CH" dirty="0"/>
              <a:t> oder genauer </a:t>
            </a:r>
            <a:r>
              <a:rPr lang="de-CH" dirty="0" err="1"/>
              <a:t>AKWBombe</a:t>
            </a:r>
            <a:r>
              <a:rPr lang="de-CH" dirty="0"/>
              <a:t>: </a:t>
            </a:r>
          </a:p>
          <a:p>
            <a:pPr lvl="1"/>
            <a:r>
              <a:rPr lang="de-CH" dirty="0"/>
              <a:t>wenn man ein AKW einen kurzen Augenblick sich selber überlässt, dann flattert es nur einmal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250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 descr="Berge bei Sonnenuntergang">
            <a:extLst>
              <a:ext uri="{FF2B5EF4-FFF2-40B4-BE49-F238E27FC236}">
                <a16:creationId xmlns:a16="http://schemas.microsoft.com/office/drawing/2014/main" id="{DABEABE1-2983-8759-E3F7-CCC6330C6B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" r="23"/>
          <a:stretch/>
        </p:blipFill>
        <p:spPr>
          <a:xfrm>
            <a:off x="7219813" y="348457"/>
            <a:ext cx="3521337" cy="352134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95A271-8875-6BCE-0A4A-542683BB3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38" y="868080"/>
            <a:ext cx="10431781" cy="579942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Abhängigkeit und </a:t>
            </a: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Unabhängigkeit sind nie gratis!</a:t>
            </a: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 Unabhängigkeit </a:t>
            </a:r>
            <a:b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haben sie </a:t>
            </a:r>
            <a:r>
              <a:rPr lang="de-D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Alternativen!</a:t>
            </a:r>
          </a:p>
        </p:txBody>
      </p:sp>
    </p:spTree>
    <p:extLst>
      <p:ext uri="{BB962C8B-B14F-4D97-AF65-F5344CB8AC3E}">
        <p14:creationId xmlns:p14="http://schemas.microsoft.com/office/powerpoint/2010/main" val="194123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21F75-8626-CC9F-720C-C4436D49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70" y="422275"/>
            <a:ext cx="7402748" cy="1625010"/>
          </a:xfrm>
        </p:spPr>
        <p:txBody>
          <a:bodyPr>
            <a:normAutofit/>
          </a:bodyPr>
          <a:lstStyle/>
          <a:p>
            <a:r>
              <a:rPr lang="de-CH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Prognosen</a:t>
            </a:r>
            <a:r>
              <a:rPr lang="de-CH" sz="2400" dirty="0">
                <a:effectLst/>
                <a:latin typeface="Calibri" panose="020F0502020204030204" pitchFamily="34" charset="0"/>
              </a:rPr>
              <a:t> und </a:t>
            </a:r>
            <a:r>
              <a:rPr lang="de-CH" sz="2400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Realität</a:t>
            </a:r>
            <a:r>
              <a:rPr lang="de-CH" sz="2400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br>
              <a:rPr lang="de-CH" sz="3600" b="1" dirty="0">
                <a:solidFill>
                  <a:srgbClr val="0070C0"/>
                </a:solidFill>
              </a:rPr>
            </a:br>
            <a:r>
              <a:rPr lang="de-CH" sz="3600" b="1" dirty="0">
                <a:solidFill>
                  <a:srgbClr val="0070C0"/>
                </a:solidFill>
              </a:rPr>
              <a:t>Ölheizung</a:t>
            </a:r>
            <a:r>
              <a:rPr lang="de-CH" sz="3600" dirty="0"/>
              <a:t> oder </a:t>
            </a:r>
            <a:r>
              <a:rPr lang="de-CH" sz="3600" b="1" dirty="0">
                <a:solidFill>
                  <a:srgbClr val="FF0000"/>
                </a:solidFill>
              </a:rPr>
              <a:t>Eisspeicherheizung</a:t>
            </a:r>
            <a:br>
              <a:rPr lang="de-CH" sz="4000" b="1" dirty="0">
                <a:solidFill>
                  <a:srgbClr val="FF0000"/>
                </a:solidFill>
              </a:rPr>
            </a:br>
            <a:r>
              <a:rPr lang="de-CH" sz="2800" dirty="0">
                <a:latin typeface="Corbel" panose="020B0503020204020204" pitchFamily="34" charset="0"/>
                <a:cs typeface="Arial" panose="020B0604020202020204" pitchFamily="34" charset="0"/>
              </a:rPr>
              <a:t>Heiz-Energie-</a:t>
            </a:r>
            <a:r>
              <a:rPr lang="de-CH" sz="2800" b="1" dirty="0">
                <a:latin typeface="Corbel" panose="020B0503020204020204" pitchFamily="34" charset="0"/>
                <a:cs typeface="Arial" panose="020B0604020202020204" pitchFamily="34" charset="0"/>
              </a:rPr>
              <a:t>Kosten</a:t>
            </a:r>
            <a:r>
              <a:rPr lang="de-CH" sz="2800" dirty="0">
                <a:latin typeface="Corbel" panose="020B0503020204020204" pitchFamily="34" charset="0"/>
                <a:cs typeface="Arial" panose="020B0604020202020204" pitchFamily="34" charset="0"/>
              </a:rPr>
              <a:t> Vergleich Schweiz</a:t>
            </a:r>
            <a:endParaRPr lang="de-CH" sz="4000" b="1" dirty="0">
              <a:solidFill>
                <a:srgbClr val="FF000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65480F-F59F-5BF6-1242-EC5C81A9D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995" y="2383529"/>
            <a:ext cx="7326005" cy="442912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D512B-9B96-7F5D-D2D2-AFA5030C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9" y="2548648"/>
            <a:ext cx="7326006" cy="4202347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rgbClr val="00B050"/>
                </a:solidFill>
              </a:rPr>
              <a:t>Prognosen</a:t>
            </a:r>
            <a:r>
              <a:rPr lang="de-CH" dirty="0">
                <a:solidFill>
                  <a:srgbClr val="00B050"/>
                </a:solidFill>
              </a:rPr>
              <a:t> für </a:t>
            </a:r>
            <a:r>
              <a:rPr lang="de-CH" dirty="0" err="1">
                <a:solidFill>
                  <a:srgbClr val="00B050"/>
                </a:solidFill>
              </a:rPr>
              <a:t>Oelheizung</a:t>
            </a:r>
            <a:endParaRPr lang="de-CH" dirty="0">
              <a:solidFill>
                <a:srgbClr val="00B050"/>
              </a:solidFill>
            </a:endParaRPr>
          </a:p>
          <a:p>
            <a:r>
              <a:rPr lang="de-CH" dirty="0"/>
              <a:t>und </a:t>
            </a:r>
            <a:r>
              <a:rPr lang="de-CH" dirty="0">
                <a:solidFill>
                  <a:srgbClr val="0070C0"/>
                </a:solidFill>
              </a:rPr>
              <a:t>Oel </a:t>
            </a:r>
            <a:r>
              <a:rPr lang="de-CH" b="1" dirty="0">
                <a:solidFill>
                  <a:srgbClr val="0070C0"/>
                </a:solidFill>
              </a:rPr>
              <a:t>Wirklichkeit</a:t>
            </a:r>
          </a:p>
          <a:p>
            <a:r>
              <a:rPr lang="de-CH" dirty="0"/>
              <a:t>Praxis 1985 bis 2017</a:t>
            </a:r>
          </a:p>
          <a:p>
            <a:r>
              <a:rPr lang="de-CH" dirty="0"/>
              <a:t>Zweifamilienhaus</a:t>
            </a:r>
          </a:p>
          <a:p>
            <a:r>
              <a:rPr lang="de-CH" dirty="0">
                <a:solidFill>
                  <a:srgbClr val="FF3300"/>
                </a:solidFill>
              </a:rPr>
              <a:t>Energiekosten Strom</a:t>
            </a:r>
          </a:p>
          <a:p>
            <a:r>
              <a:rPr lang="de-CH" dirty="0">
                <a:solidFill>
                  <a:srgbClr val="FF3300"/>
                </a:solidFill>
              </a:rPr>
              <a:t>Wärmepumpe funktionierte 32 Jahre 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0BFAB19-640F-6E66-3380-F45CF26CF26F}"/>
              </a:ext>
            </a:extLst>
          </p:cNvPr>
          <p:cNvCxnSpPr>
            <a:cxnSpLocks/>
          </p:cNvCxnSpPr>
          <p:nvPr/>
        </p:nvCxnSpPr>
        <p:spPr>
          <a:xfrm>
            <a:off x="5089890" y="5139559"/>
            <a:ext cx="6978613" cy="0"/>
          </a:xfrm>
          <a:prstGeom prst="straightConnector1">
            <a:avLst/>
          </a:prstGeom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3220B31C-CE27-8F36-77D1-C593E75E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171" y="112165"/>
            <a:ext cx="4201511" cy="2790066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06105C38-862A-DCEE-1007-508A96258BB8}"/>
              </a:ext>
            </a:extLst>
          </p:cNvPr>
          <p:cNvSpPr/>
          <p:nvPr/>
        </p:nvSpPr>
        <p:spPr>
          <a:xfrm rot="279553">
            <a:off x="3710798" y="3358238"/>
            <a:ext cx="1648064" cy="1921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F5454B5-BF2E-4BEA-AECF-109D6D220FF8}"/>
              </a:ext>
            </a:extLst>
          </p:cNvPr>
          <p:cNvSpPr/>
          <p:nvPr/>
        </p:nvSpPr>
        <p:spPr>
          <a:xfrm>
            <a:off x="3709830" y="4693665"/>
            <a:ext cx="1654112" cy="25609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7258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FF64-0C65-A43E-FFE7-859994F7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 descr="Berge bei Sonnenuntergang">
            <a:extLst>
              <a:ext uri="{FF2B5EF4-FFF2-40B4-BE49-F238E27FC236}">
                <a16:creationId xmlns:a16="http://schemas.microsoft.com/office/drawing/2014/main" id="{0B3E2B18-6447-5B2E-5CFE-A4443D4044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" r="23"/>
          <a:stretch/>
        </p:blipFill>
        <p:spPr>
          <a:xfrm>
            <a:off x="6096000" y="666309"/>
            <a:ext cx="2887800" cy="288780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4E7F07-6079-D4BB-E7E8-F9D64AB4D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38" y="868080"/>
            <a:ext cx="10431781" cy="5799420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Monopole </a:t>
            </a:r>
            <a:b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produzieren zu tiefsten Preisen!</a:t>
            </a:r>
            <a:b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verkaufen zu Preisen, die die </a:t>
            </a:r>
            <a:r>
              <a:rPr lang="de-DE" sz="6000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Monopole bestimmen</a:t>
            </a:r>
            <a:r>
              <a:rPr lang="de-DE" sz="6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279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4153A-6C17-3ACD-1223-B3EF0637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Diversität, </a:t>
            </a:r>
            <a:r>
              <a:rPr lang="de-CH" b="1" dirty="0"/>
              <a:t>Subsidiarität</a:t>
            </a:r>
            <a:r>
              <a:rPr lang="de-CH" dirty="0"/>
              <a:t>: </a:t>
            </a:r>
            <a:r>
              <a:rPr lang="de-CH" dirty="0">
                <a:solidFill>
                  <a:srgbClr val="00B050"/>
                </a:solidFill>
              </a:rPr>
              <a:t>Lokales lokal lösen </a:t>
            </a:r>
            <a:r>
              <a:rPr lang="de-CH" dirty="0"/>
              <a:t>ist gut!</a:t>
            </a:r>
            <a:br>
              <a:rPr lang="de-CH" dirty="0"/>
            </a:br>
            <a:r>
              <a:rPr lang="de-CH" b="1" dirty="0">
                <a:solidFill>
                  <a:srgbClr val="FF0000"/>
                </a:solidFill>
              </a:rPr>
              <a:t>Heterogenität</a:t>
            </a:r>
            <a:r>
              <a:rPr lang="de-CH" dirty="0">
                <a:solidFill>
                  <a:srgbClr val="FF0000"/>
                </a:solidFill>
              </a:rPr>
              <a:t> bei den Regeln (*) </a:t>
            </a:r>
            <a:r>
              <a:rPr lang="de-CH" dirty="0"/>
              <a:t>ist zu vermeiden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140270-239C-C972-6503-1F3AA16F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9460" cy="4915040"/>
          </a:xfrm>
        </p:spPr>
        <p:txBody>
          <a:bodyPr>
            <a:normAutofit lnSpcReduction="10000"/>
          </a:bodyPr>
          <a:lstStyle/>
          <a:p>
            <a:r>
              <a:rPr lang="de-CH" dirty="0"/>
              <a:t>2025 etwa 639 Verteilnetzbetreiber (VNBs, </a:t>
            </a:r>
            <a:r>
              <a:rPr lang="de-CH" dirty="0" err="1"/>
              <a:t>Elektras</a:t>
            </a:r>
            <a:r>
              <a:rPr lang="de-CH" dirty="0"/>
              <a:t>) in der Schweiz</a:t>
            </a:r>
          </a:p>
          <a:p>
            <a:r>
              <a:rPr lang="de-CH" dirty="0"/>
              <a:t>2025 etwa 94 VNBs (14%) im Kanton Aargau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Regelvielfalt heisst: </a:t>
            </a:r>
          </a:p>
          <a:p>
            <a:r>
              <a:rPr lang="de-CH" dirty="0"/>
              <a:t>viel Bürokratie, weil jede Regel erklärt und umgesetzt werden muss.</a:t>
            </a:r>
          </a:p>
          <a:p>
            <a:r>
              <a:rPr lang="de-CH" dirty="0"/>
              <a:t>Beispiele: Jeder VNB bestimmt:</a:t>
            </a:r>
          </a:p>
          <a:p>
            <a:pPr lvl="1"/>
            <a:r>
              <a:rPr lang="de-CH" dirty="0"/>
              <a:t>Support für </a:t>
            </a:r>
            <a:r>
              <a:rPr lang="de-CH" dirty="0" err="1"/>
              <a:t>vZEV</a:t>
            </a:r>
            <a:r>
              <a:rPr lang="de-CH" dirty="0"/>
              <a:t>, LEG und </a:t>
            </a:r>
            <a:r>
              <a:rPr lang="de-CH" dirty="0" err="1"/>
              <a:t>vLeg</a:t>
            </a:r>
            <a:r>
              <a:rPr lang="de-CH" dirty="0"/>
              <a:t> sind ganz unterschiedlich organisiert</a:t>
            </a:r>
          </a:p>
          <a:p>
            <a:pPr lvl="1"/>
            <a:r>
              <a:rPr lang="de-CH" dirty="0"/>
              <a:t>PV-Vergütung für Energie von 6Rp/kWh bis 13Rp/kWh und jedes Jahr anders</a:t>
            </a:r>
          </a:p>
          <a:p>
            <a:pPr lvl="1"/>
            <a:r>
              <a:rPr lang="de-CH" dirty="0"/>
              <a:t>PV-Einspeisereduktion (50%, 70%) wird mit 1Rp/kWh bis 3Rp/kWh vergütet</a:t>
            </a:r>
          </a:p>
          <a:p>
            <a:pPr lvl="1"/>
            <a:r>
              <a:rPr lang="de-CH" dirty="0"/>
              <a:t>…</a:t>
            </a:r>
            <a:r>
              <a:rPr lang="de-CH" sz="1600" dirty="0"/>
              <a:t>https://www.infosperber.ch/umwelt/energieproduktion/bundesrat-roesti-diskriminiert-solarbetreiber-und-stromsparer/</a:t>
            </a:r>
          </a:p>
          <a:p>
            <a:pPr marL="0" lvl="1" indent="0">
              <a:buNone/>
            </a:pPr>
            <a:r>
              <a:rPr lang="de-CH" dirty="0">
                <a:solidFill>
                  <a:srgbClr val="FF0000"/>
                </a:solidFill>
              </a:rPr>
              <a:t>(*) für das gleiche Problem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6047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18CB4-AD33-32E7-F4A3-C6D44B41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86" y="239630"/>
            <a:ext cx="11152239" cy="881113"/>
          </a:xfrm>
        </p:spPr>
        <p:txBody>
          <a:bodyPr>
            <a:normAutofit/>
          </a:bodyPr>
          <a:lstStyle/>
          <a:p>
            <a:r>
              <a:rPr lang="de-CH" sz="3600" dirty="0"/>
              <a:t>Synergieplus versucht Veränderung zu leben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AB7B59-8151-FE4A-168B-211A59E27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86" y="1290484"/>
            <a:ext cx="8781101" cy="54569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CH" dirty="0"/>
              <a:t>Unsere Nahrung: </a:t>
            </a:r>
          </a:p>
          <a:p>
            <a:r>
              <a:rPr lang="de-CH" dirty="0"/>
              <a:t>Aus </a:t>
            </a:r>
            <a:r>
              <a:rPr lang="de-CH" dirty="0">
                <a:solidFill>
                  <a:srgbClr val="00B050"/>
                </a:solidFill>
              </a:rPr>
              <a:t>unserem Garten, unserem Bauer-Nachbar, regional, BIO </a:t>
            </a:r>
            <a:r>
              <a:rPr lang="de-CH" dirty="0"/>
              <a:t>oder</a:t>
            </a:r>
          </a:p>
          <a:p>
            <a:r>
              <a:rPr lang="de-CH" sz="2200" dirty="0"/>
              <a:t>Gemeinsam verändern wir den globalen Handel zu Gunsten von Bauernfamilien, der lokalen Wirtschaft und der Umwelt: </a:t>
            </a:r>
            <a:r>
              <a:rPr lang="de-CH" dirty="0">
                <a:solidFill>
                  <a:srgbClr val="00B050"/>
                </a:solidFill>
              </a:rPr>
              <a:t>gebana.com</a:t>
            </a:r>
          </a:p>
          <a:p>
            <a:r>
              <a:rPr lang="de-CH" dirty="0"/>
              <a:t> </a:t>
            </a:r>
            <a:r>
              <a:rPr lang="de-CH" sz="2200" dirty="0">
                <a:solidFill>
                  <a:srgbClr val="141414"/>
                </a:solidFill>
                <a:effectLst/>
                <a:latin typeface="TT Firs Neue Regular"/>
              </a:rPr>
              <a:t>Mehr Wert für die Natur, für die Produzent*innen und auf deinem Teller: </a:t>
            </a:r>
            <a:r>
              <a:rPr lang="de-CH" dirty="0">
                <a:solidFill>
                  <a:srgbClr val="00B050"/>
                </a:solidFill>
                <a:effectLst/>
                <a:latin typeface="TT Firs Neue Regular"/>
              </a:rPr>
              <a:t>crowdcontainer.ch</a:t>
            </a:r>
            <a:endParaRPr lang="de-CH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Wir nutzen ergänzende Infos:</a:t>
            </a:r>
          </a:p>
          <a:p>
            <a:r>
              <a:rPr lang="de-CH" dirty="0">
                <a:solidFill>
                  <a:srgbClr val="00B050"/>
                </a:solidFill>
              </a:rPr>
              <a:t>Infosperber.ch </a:t>
            </a:r>
            <a:r>
              <a:rPr lang="de-CH" dirty="0"/>
              <a:t>sieht  was andere übersehen</a:t>
            </a:r>
          </a:p>
          <a:p>
            <a:endParaRPr lang="de-CH" sz="1600" dirty="0"/>
          </a:p>
          <a:p>
            <a:pPr marL="0" indent="0">
              <a:buNone/>
            </a:pPr>
            <a:r>
              <a:rPr lang="de-CH" dirty="0"/>
              <a:t>Wir waren unzufrieden mit den </a:t>
            </a:r>
            <a:r>
              <a:rPr lang="de-CH" dirty="0" err="1"/>
              <a:t>Telecomanbietern</a:t>
            </a:r>
            <a:r>
              <a:rPr lang="de-CH" dirty="0"/>
              <a:t>:</a:t>
            </a:r>
          </a:p>
          <a:p>
            <a:r>
              <a:rPr lang="de-CH" dirty="0">
                <a:solidFill>
                  <a:srgbClr val="00B050"/>
                </a:solidFill>
              </a:rPr>
              <a:t>Spusu.ch</a:t>
            </a:r>
            <a:r>
              <a:rPr lang="de-CH" dirty="0"/>
              <a:t> für Mobilphones: </a:t>
            </a:r>
            <a:br>
              <a:rPr lang="de-CH" dirty="0"/>
            </a:br>
            <a:r>
              <a:rPr lang="de-CH" sz="2600" dirty="0"/>
              <a:t>hat einen Kundendienst, den wir erreichen!</a:t>
            </a:r>
          </a:p>
          <a:p>
            <a:r>
              <a:rPr lang="de-CH" dirty="0">
                <a:solidFill>
                  <a:srgbClr val="00B050"/>
                </a:solidFill>
              </a:rPr>
              <a:t>Init7.net </a:t>
            </a:r>
            <a:r>
              <a:rPr lang="de-CH" dirty="0"/>
              <a:t>für schnelles Internet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2AD865-C395-83A1-01A1-7310B441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4296" y="492529"/>
            <a:ext cx="3940233" cy="29551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2CD9F6-BA5D-C95B-73D4-9ADA41CD2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886326"/>
            <a:ext cx="3505199" cy="19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32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4EC5665-A7FC-2262-5015-9A1A82B0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233" y="4183097"/>
            <a:ext cx="3857564" cy="2636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3B74A4-051A-E004-7443-57FC1DE2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5"/>
            <a:ext cx="11544300" cy="907415"/>
          </a:xfrm>
        </p:spPr>
        <p:txBody>
          <a:bodyPr>
            <a:noAutofit/>
          </a:bodyPr>
          <a:lstStyle/>
          <a:p>
            <a:r>
              <a:rPr lang="de-CH" sz="2800" dirty="0"/>
              <a:t>Sind Sie kritisch! Glauben Sie nicht alles was stimmt! Stellen Sie Fragen.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6E4817-AB2A-A77E-048B-13FE490EE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85900"/>
            <a:ext cx="8923020" cy="5295225"/>
          </a:xfrm>
        </p:spPr>
        <p:txBody>
          <a:bodyPr>
            <a:normAutofit lnSpcReduction="10000"/>
          </a:bodyPr>
          <a:lstStyle/>
          <a:p>
            <a:r>
              <a:rPr lang="de-CH" sz="2800" i="1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Wie unabhängig wollen Sie sein?</a:t>
            </a:r>
          </a:p>
          <a:p>
            <a:r>
              <a:rPr lang="de-CH" sz="2800" i="1" dirty="0">
                <a:effectLst/>
                <a:latin typeface="Calibri" panose="020F0502020204030204" pitchFamily="34" charset="0"/>
              </a:rPr>
              <a:t>Wer ist </a:t>
            </a:r>
            <a:r>
              <a:rPr lang="de-CH" sz="2800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erpressbar?</a:t>
            </a:r>
            <a:endParaRPr lang="de-CH" sz="2800" i="1" dirty="0">
              <a:solidFill>
                <a:srgbClr val="00B050"/>
              </a:solidFill>
              <a:effectLst/>
              <a:latin typeface="Calibri" panose="020F0502020204030204" pitchFamily="34" charset="0"/>
            </a:endParaRPr>
          </a:p>
          <a:p>
            <a:r>
              <a:rPr lang="de-CH" i="1" dirty="0">
                <a:latin typeface="Calibri" panose="020F0502020204030204" pitchFamily="34" charset="0"/>
              </a:rPr>
              <a:t>Oel, Benzin, Uran … sind endliche Ressourcen und müssen abgebaut, transportiert, geliefert und bezahlt werden.</a:t>
            </a:r>
          </a:p>
          <a:p>
            <a:r>
              <a:rPr lang="de-CH" i="1" dirty="0">
                <a:latin typeface="Calibri" panose="020F0502020204030204" pitchFamily="34" charset="0"/>
              </a:rPr>
              <a:t>Der </a:t>
            </a:r>
            <a:r>
              <a:rPr lang="de-CH" i="1" dirty="0">
                <a:solidFill>
                  <a:srgbClr val="FF0000"/>
                </a:solidFill>
                <a:latin typeface="Calibri" panose="020F0502020204030204" pitchFamily="34" charset="0"/>
              </a:rPr>
              <a:t>Erpresser</a:t>
            </a:r>
            <a:r>
              <a:rPr lang="de-CH" i="1" dirty="0">
                <a:latin typeface="Calibri" panose="020F0502020204030204" pitchFamily="34" charset="0"/>
              </a:rPr>
              <a:t> braucht </a:t>
            </a:r>
            <a:r>
              <a:rPr lang="de-CH" b="1" i="1" dirty="0">
                <a:solidFill>
                  <a:srgbClr val="C00000"/>
                </a:solidFill>
                <a:latin typeface="Calibri" panose="020F0502020204030204" pitchFamily="34" charset="0"/>
              </a:rPr>
              <a:t>nur eine Stufe </a:t>
            </a:r>
            <a:r>
              <a:rPr lang="de-CH" i="1" dirty="0">
                <a:latin typeface="Calibri" panose="020F0502020204030204" pitchFamily="34" charset="0"/>
              </a:rPr>
              <a:t>zu blockieren: </a:t>
            </a:r>
            <a:br>
              <a:rPr lang="de-CH" i="1" dirty="0">
                <a:latin typeface="Calibri" panose="020F0502020204030204" pitchFamily="34" charset="0"/>
              </a:rPr>
            </a:br>
            <a:r>
              <a:rPr lang="de-CH" i="1" dirty="0">
                <a:solidFill>
                  <a:srgbClr val="CC0066"/>
                </a:solidFill>
                <a:latin typeface="Calibri" panose="020F0502020204030204" pitchFamily="34" charset="0"/>
              </a:rPr>
              <a:t>Abbau, Transport, Lieferung oder Bezahlung</a:t>
            </a:r>
          </a:p>
          <a:p>
            <a:endParaRPr lang="de-CH" sz="2800" dirty="0">
              <a:effectLst/>
              <a:latin typeface="Calibri" panose="020F0502020204030204" pitchFamily="34" charset="0"/>
            </a:endParaRPr>
          </a:p>
          <a:p>
            <a:r>
              <a:rPr lang="de-CH" b="1" dirty="0"/>
              <a:t>Sie entscheiden </a:t>
            </a:r>
            <a:r>
              <a:rPr lang="de-CH" dirty="0"/>
              <a:t>beim Einkaufen und Wählen: </a:t>
            </a:r>
          </a:p>
          <a:p>
            <a:pPr lvl="1"/>
            <a:r>
              <a:rPr lang="de-CH" dirty="0" err="1">
                <a:solidFill>
                  <a:srgbClr val="00B050"/>
                </a:solidFill>
              </a:rPr>
              <a:t>Diversity</a:t>
            </a:r>
            <a:r>
              <a:rPr lang="de-CH" dirty="0"/>
              <a:t> oder </a:t>
            </a:r>
            <a:r>
              <a:rPr lang="de-CH" dirty="0">
                <a:solidFill>
                  <a:srgbClr val="FF0000"/>
                </a:solidFill>
              </a:rPr>
              <a:t>Monopol</a:t>
            </a:r>
          </a:p>
          <a:p>
            <a:pPr lvl="1"/>
            <a:r>
              <a:rPr lang="de-CH" dirty="0">
                <a:solidFill>
                  <a:srgbClr val="00B050"/>
                </a:solidFill>
              </a:rPr>
              <a:t>Natur</a:t>
            </a:r>
            <a:r>
              <a:rPr lang="de-CH" dirty="0"/>
              <a:t> oder Wirtschaft: </a:t>
            </a:r>
          </a:p>
          <a:p>
            <a:pPr lvl="1"/>
            <a:r>
              <a:rPr lang="de-CH" dirty="0"/>
              <a:t>Sie wissen ohne Wirtschaft hat die Menschheit überlebt. </a:t>
            </a:r>
          </a:p>
          <a:p>
            <a:pPr lvl="1"/>
            <a:r>
              <a:rPr lang="de-CH" dirty="0"/>
              <a:t>Ob überleben ohne Natur möglich ist, wissen wir nicht.</a:t>
            </a:r>
          </a:p>
          <a:p>
            <a:pPr lvl="1"/>
            <a:endParaRPr lang="de-CH" dirty="0"/>
          </a:p>
          <a:p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EFAF66-C337-D0F4-98A9-9593B0452EAF}"/>
              </a:ext>
            </a:extLst>
          </p:cNvPr>
          <p:cNvSpPr txBox="1"/>
          <p:nvPr/>
        </p:nvSpPr>
        <p:spPr>
          <a:xfrm>
            <a:off x="7388696" y="1028700"/>
            <a:ext cx="470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de-CH" sz="2400" i="1" dirty="0">
                <a:solidFill>
                  <a:srgbClr val="00B050"/>
                </a:solidFill>
                <a:latin typeface="Calibri" panose="020F0502020204030204" pitchFamily="34" charset="0"/>
              </a:rPr>
              <a:t>Sonnenenergie liefert die Sonne</a:t>
            </a:r>
          </a:p>
          <a:p>
            <a:pPr algn="r">
              <a:buNone/>
            </a:pPr>
            <a:r>
              <a:rPr lang="de-CH" sz="2400" i="1" dirty="0">
                <a:solidFill>
                  <a:srgbClr val="00B050"/>
                </a:solidFill>
                <a:latin typeface="Calibri" panose="020F0502020204030204" pitchFamily="34" charset="0"/>
              </a:rPr>
              <a:t>Windenergie liefert der Wind</a:t>
            </a:r>
          </a:p>
          <a:p>
            <a:pPr algn="r">
              <a:buNone/>
            </a:pPr>
            <a:r>
              <a:rPr lang="de-CH" sz="2400" i="1" dirty="0">
                <a:solidFill>
                  <a:srgbClr val="00B050"/>
                </a:solidFill>
                <a:latin typeface="Calibri" panose="020F0502020204030204" pitchFamily="34" charset="0"/>
              </a:rPr>
              <a:t>Biogas liefert die Natur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F57E4F-7DB8-FAE7-3892-9B158C6C2320}"/>
              </a:ext>
            </a:extLst>
          </p:cNvPr>
          <p:cNvSpPr txBox="1"/>
          <p:nvPr/>
        </p:nvSpPr>
        <p:spPr>
          <a:xfrm>
            <a:off x="9887134" y="3819148"/>
            <a:ext cx="213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Es fehlt die </a:t>
            </a:r>
            <a:r>
              <a:rPr lang="de-CH" dirty="0">
                <a:solidFill>
                  <a:srgbClr val="00B050"/>
                </a:solidFill>
              </a:rPr>
              <a:t>Balance</a:t>
            </a:r>
            <a:r>
              <a:rPr lang="de-CH" dirty="0"/>
              <a:t>: </a:t>
            </a:r>
            <a:r>
              <a:rPr lang="de-CH" b="1" dirty="0"/>
              <a:t>pro natura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784109-5616-3A9C-C5CF-F794D6F08DE8}"/>
              </a:ext>
            </a:extLst>
          </p:cNvPr>
          <p:cNvSpPr txBox="1"/>
          <p:nvPr/>
        </p:nvSpPr>
        <p:spPr>
          <a:xfrm>
            <a:off x="7997783" y="6217223"/>
            <a:ext cx="232606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Subventionen die die Biodiversität schädigen 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C90A55-5E02-0E6F-0BD3-79608B251A12}"/>
              </a:ext>
            </a:extLst>
          </p:cNvPr>
          <p:cNvSpPr txBox="1"/>
          <p:nvPr/>
        </p:nvSpPr>
        <p:spPr>
          <a:xfrm>
            <a:off x="10323850" y="6211669"/>
            <a:ext cx="17748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highlight>
                  <a:srgbClr val="FFFF00"/>
                </a:highlight>
              </a:rPr>
              <a:t>…zum Schutz der Biodiversität…...</a:t>
            </a:r>
          </a:p>
        </p:txBody>
      </p:sp>
    </p:spTree>
    <p:extLst>
      <p:ext uri="{BB962C8B-B14F-4D97-AF65-F5344CB8AC3E}">
        <p14:creationId xmlns:p14="http://schemas.microsoft.com/office/powerpoint/2010/main" val="3554356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95E3D-2E6C-44A4-AA6F-C643668E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17" y="365125"/>
            <a:ext cx="6852638" cy="5578475"/>
          </a:xfrm>
        </p:spPr>
        <p:txBody>
          <a:bodyPr>
            <a:normAutofit/>
          </a:bodyPr>
          <a:lstStyle/>
          <a:p>
            <a:r>
              <a:rPr lang="de-CH" sz="2000" dirty="0"/>
              <a:t>Man darf uns besuchen:</a:t>
            </a:r>
            <a:br>
              <a:rPr lang="de-CH" sz="3600" dirty="0"/>
            </a:br>
            <a:r>
              <a:rPr lang="de-CH" sz="3200" dirty="0"/>
              <a:t>Besichtigungen </a:t>
            </a:r>
            <a:r>
              <a:rPr lang="de-CH" sz="3200" dirty="0">
                <a:hlinkClick r:id="rId2"/>
              </a:rPr>
              <a:t>www.synergieplus.ch</a:t>
            </a:r>
            <a:br>
              <a:rPr lang="de-CH" sz="3200" dirty="0"/>
            </a:br>
            <a:br>
              <a:rPr lang="de-CH" sz="3200" dirty="0"/>
            </a:br>
            <a:r>
              <a:rPr lang="de-CH" sz="2000" dirty="0"/>
              <a:t>Neutrale</a:t>
            </a:r>
            <a:br>
              <a:rPr lang="de-CH" sz="3200" dirty="0"/>
            </a:br>
            <a:r>
              <a:rPr lang="de-CH" sz="3200" dirty="0"/>
              <a:t>Beratungen </a:t>
            </a:r>
            <a:r>
              <a:rPr lang="de-CH" sz="3200" dirty="0">
                <a:hlinkClick r:id="rId3"/>
              </a:rPr>
              <a:t>www.net-plus.ch</a:t>
            </a:r>
            <a:br>
              <a:rPr lang="de-CH" sz="3600" dirty="0"/>
            </a:br>
            <a:br>
              <a:rPr lang="de-CH" sz="3600" dirty="0"/>
            </a:br>
            <a:br>
              <a:rPr lang="de-CH" sz="3600" dirty="0"/>
            </a:br>
            <a:r>
              <a:rPr lang="de-CH" sz="2400" dirty="0"/>
              <a:t>Vielen Dank </a:t>
            </a:r>
            <a:r>
              <a:rPr lang="de-CH" sz="2400" dirty="0" err="1"/>
              <a:t>für’s</a:t>
            </a:r>
            <a:r>
              <a:rPr lang="de-CH" sz="2400" dirty="0"/>
              <a:t> Zuhören – kopieren erwünscht!</a:t>
            </a:r>
            <a:endParaRPr lang="de-CH" sz="27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E814C1D-7F8C-49CB-A925-509DD9348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55" y="85263"/>
            <a:ext cx="5037714" cy="671695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C563635-09F0-4522-B29D-314E11CDB211}"/>
              </a:ext>
            </a:extLst>
          </p:cNvPr>
          <p:cNvSpPr txBox="1"/>
          <p:nvPr/>
        </p:nvSpPr>
        <p:spPr>
          <a:xfrm>
            <a:off x="1988820" y="6092765"/>
            <a:ext cx="579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Essen in unserer Hausgemeinschaft: En </a:t>
            </a:r>
            <a:r>
              <a:rPr lang="de-CH" sz="2000" dirty="0" err="1"/>
              <a:t>Guete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487005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92903-F752-E21C-9215-13C60B23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11" y="390063"/>
            <a:ext cx="1464425" cy="3624984"/>
          </a:xfrm>
        </p:spPr>
        <p:txBody>
          <a:bodyPr>
            <a:normAutofit/>
          </a:bodyPr>
          <a:lstStyle/>
          <a:p>
            <a:r>
              <a:rPr lang="de-CH" sz="2800" dirty="0"/>
              <a:t>Ansicht aus Südost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90A3E72-9549-129D-042C-799196979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5" y="-1"/>
            <a:ext cx="10255135" cy="6845849"/>
          </a:xfrm>
        </p:spPr>
      </p:pic>
    </p:spTree>
    <p:extLst>
      <p:ext uri="{BB962C8B-B14F-4D97-AF65-F5344CB8AC3E}">
        <p14:creationId xmlns:p14="http://schemas.microsoft.com/office/powerpoint/2010/main" val="3925450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4F982-6EE8-DCB2-7B6D-157A8D60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ADEE3FB-5B57-405F-925D-7FBD18B4C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63" y="0"/>
            <a:ext cx="10273337" cy="6858000"/>
          </a:xfrm>
        </p:spPr>
      </p:pic>
    </p:spTree>
    <p:extLst>
      <p:ext uri="{BB962C8B-B14F-4D97-AF65-F5344CB8AC3E}">
        <p14:creationId xmlns:p14="http://schemas.microsoft.com/office/powerpoint/2010/main" val="275955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7776C-7A45-5E7A-C7C6-FC36551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700B5A6-3D89-2CE2-49AA-DD4D955B0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508"/>
            <a:ext cx="12360562" cy="8251334"/>
          </a:xfrm>
        </p:spPr>
      </p:pic>
    </p:spTree>
    <p:extLst>
      <p:ext uri="{BB962C8B-B14F-4D97-AF65-F5344CB8AC3E}">
        <p14:creationId xmlns:p14="http://schemas.microsoft.com/office/powerpoint/2010/main" val="965773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84754-1821-AED3-D6B2-C3967ECF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DB8E7CB-35FC-7F35-4A26-1AC698C2F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9"/>
            <a:ext cx="10357658" cy="6914289"/>
          </a:xfrm>
        </p:spPr>
      </p:pic>
    </p:spTree>
    <p:extLst>
      <p:ext uri="{BB962C8B-B14F-4D97-AF65-F5344CB8AC3E}">
        <p14:creationId xmlns:p14="http://schemas.microsoft.com/office/powerpoint/2010/main" val="933447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70139-64EA-AE97-50F1-E1ABE2A94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174" y="365125"/>
            <a:ext cx="4969625" cy="1325563"/>
          </a:xfrm>
        </p:spPr>
        <p:txBody>
          <a:bodyPr/>
          <a:lstStyle/>
          <a:p>
            <a:r>
              <a:rPr lang="de-CH" dirty="0"/>
              <a:t>Links entspiegelt</a:t>
            </a:r>
            <a:br>
              <a:rPr lang="de-CH" dirty="0"/>
            </a:br>
            <a:r>
              <a:rPr lang="de-CH" dirty="0"/>
              <a:t>unten blendfrei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68CE5C-9584-B8F2-8C92-044D426AF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80" y="2255234"/>
            <a:ext cx="8065520" cy="5384163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CD1B52E-B63E-364C-4A53-A66DCDBA0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2858" cy="4167440"/>
          </a:xfrm>
        </p:spPr>
      </p:pic>
    </p:spTree>
    <p:extLst>
      <p:ext uri="{BB962C8B-B14F-4D97-AF65-F5344CB8AC3E}">
        <p14:creationId xmlns:p14="http://schemas.microsoft.com/office/powerpoint/2010/main" val="209277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39854-27F2-00D1-F33E-131BCDDE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9" y="365125"/>
            <a:ext cx="11477877" cy="1747760"/>
          </a:xfrm>
        </p:spPr>
        <p:txBody>
          <a:bodyPr>
            <a:normAutofit fontScale="90000"/>
          </a:bodyPr>
          <a:lstStyle/>
          <a:p>
            <a:r>
              <a:rPr lang="de-CH" dirty="0"/>
              <a:t>2014 </a:t>
            </a:r>
            <a:br>
              <a:rPr lang="de-CH" dirty="0"/>
            </a:br>
            <a:r>
              <a:rPr lang="de-CH" sz="4400" i="1" dirty="0"/>
              <a:t>Wie wollen wir </a:t>
            </a:r>
            <a:r>
              <a:rPr lang="de-CH" sz="4400" i="1" dirty="0">
                <a:solidFill>
                  <a:srgbClr val="00B050"/>
                </a:solidFill>
              </a:rPr>
              <a:t>nach der Familienzeit </a:t>
            </a:r>
            <a:r>
              <a:rPr lang="de-CH" sz="4400" i="1" dirty="0"/>
              <a:t>leben? </a:t>
            </a:r>
            <a:br>
              <a:rPr lang="de-CH" sz="4400" i="1" dirty="0"/>
            </a:br>
            <a:r>
              <a:rPr lang="de-CH" dirty="0"/>
              <a:t>Was macht Leben lebenswert?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DDFE42-9FEB-D86B-9CE5-89823FC9C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70" y="2219417"/>
            <a:ext cx="10514376" cy="4438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2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Beispielsweise:</a:t>
            </a:r>
          </a:p>
          <a:p>
            <a:r>
              <a:rPr lang="de-CH" b="1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Nachhaltigkeit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, damit unsere Enkel die gleichen </a:t>
            </a:r>
            <a:r>
              <a:rPr lang="de-CH" sz="2400" b="1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Möglichkeiten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 haben</a:t>
            </a:r>
          </a:p>
          <a:p>
            <a:r>
              <a:rPr lang="de-CH" b="1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Zuverlässigkeit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, damit ich mich auf den andern verlassen kann  </a:t>
            </a:r>
          </a:p>
          <a:p>
            <a:r>
              <a:rPr lang="de-CH" b="1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Offenheit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, damit </a:t>
            </a:r>
            <a:r>
              <a:rPr lang="de-CH" sz="2400" b="1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Erwartungen</a:t>
            </a:r>
            <a:r>
              <a:rPr lang="de-CH" sz="2400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 diskutiert und erfüllt 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werden können</a:t>
            </a:r>
          </a:p>
          <a:p>
            <a:r>
              <a:rPr lang="de-CH" b="1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Qualität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, heisst </a:t>
            </a:r>
            <a:r>
              <a:rPr lang="de-CH" sz="2400" b="1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Erwartungen</a:t>
            </a:r>
            <a:r>
              <a:rPr lang="de-CH" sz="2400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 erfüllen</a:t>
            </a:r>
          </a:p>
          <a:p>
            <a:r>
              <a:rPr lang="de-CH" b="1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Hilfsbereitschaft</a:t>
            </a:r>
            <a:r>
              <a:rPr lang="de-CH" sz="2400" kern="0" dirty="0"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, damit wir </a:t>
            </a:r>
            <a:r>
              <a:rPr lang="de-CH" sz="2400" b="1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Hilfe</a:t>
            </a:r>
            <a:r>
              <a:rPr lang="de-CH" sz="2400" kern="0" dirty="0">
                <a:solidFill>
                  <a:srgbClr val="00B050"/>
                </a:solidFill>
                <a:effectLst/>
                <a:latin typeface="Ebrima" panose="02000000000000000000" pitchFamily="2" charset="0"/>
                <a:ea typeface="Libre Franklin" pitchFamily="2" charset="0"/>
                <a:cs typeface="Libre Franklin" pitchFamily="2" charset="0"/>
              </a:rPr>
              <a:t> anbieten und annehmen</a:t>
            </a:r>
            <a:r>
              <a:rPr lang="de-CH" sz="2400" kern="0" dirty="0">
                <a:latin typeface="Ebrima" panose="02000000000000000000" pitchFamily="2" charset="0"/>
              </a:rPr>
              <a:t> </a:t>
            </a:r>
            <a:endParaRPr lang="de-CH" sz="2400" dirty="0"/>
          </a:p>
          <a:p>
            <a:endParaRPr lang="de-CH" dirty="0"/>
          </a:p>
          <a:p>
            <a:r>
              <a:rPr lang="de-CH" dirty="0"/>
              <a:t>Welchen (inneren)</a:t>
            </a:r>
            <a:r>
              <a:rPr lang="de-CH" b="1" dirty="0"/>
              <a:t>Wert</a:t>
            </a:r>
            <a:r>
              <a:rPr lang="de-CH" dirty="0"/>
              <a:t> hat Geld?</a:t>
            </a:r>
          </a:p>
          <a:p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3EA598-672E-6BA3-5328-3E6292F5366D}"/>
              </a:ext>
            </a:extLst>
          </p:cNvPr>
          <p:cNvSpPr txBox="1"/>
          <p:nvPr/>
        </p:nvSpPr>
        <p:spPr>
          <a:xfrm>
            <a:off x="6720396" y="5592932"/>
            <a:ext cx="503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FF0000"/>
                </a:solidFill>
              </a:rPr>
              <a:t>Null</a:t>
            </a:r>
            <a:r>
              <a:rPr lang="de-CH" sz="2400" dirty="0"/>
              <a:t>, ausser der Macht des Mächtigen (Staates), die Leistung einzufordern.</a:t>
            </a:r>
          </a:p>
        </p:txBody>
      </p:sp>
    </p:spTree>
    <p:extLst>
      <p:ext uri="{BB962C8B-B14F-4D97-AF65-F5344CB8AC3E}">
        <p14:creationId xmlns:p14="http://schemas.microsoft.com/office/powerpoint/2010/main" val="38491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ABBC1-BAB6-E7AD-3F75-DA293335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282" cy="931769"/>
          </a:xfrm>
        </p:spPr>
        <p:txBody>
          <a:bodyPr/>
          <a:lstStyle/>
          <a:p>
            <a:r>
              <a:rPr lang="de-CH" dirty="0"/>
              <a:t>7.4.2026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219FB8-914C-2D9F-8604-5BC40088C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894"/>
            <a:ext cx="3399118" cy="4880069"/>
          </a:xfrm>
        </p:spPr>
        <p:txBody>
          <a:bodyPr/>
          <a:lstStyle/>
          <a:p>
            <a:r>
              <a:rPr lang="de-CH" sz="2000" dirty="0"/>
              <a:t>Heute ist die Batterie nicht netzdienlich.</a:t>
            </a:r>
          </a:p>
          <a:p>
            <a:r>
              <a:rPr lang="de-CH" sz="2000" dirty="0"/>
              <a:t>Erst wenn die Batterieladung auf etwa 10Uhr verschoben wird, wird die Spitze gebrochen.</a:t>
            </a:r>
          </a:p>
          <a:p>
            <a:r>
              <a:rPr lang="de-CH" sz="2000" dirty="0"/>
              <a:t>Wenn die </a:t>
            </a:r>
            <a:r>
              <a:rPr lang="de-CH" sz="2000" dirty="0" err="1"/>
              <a:t>EnergieVergütung</a:t>
            </a:r>
            <a:r>
              <a:rPr lang="de-CH" sz="2000" dirty="0"/>
              <a:t> reduziert wird, dann </a:t>
            </a:r>
            <a:r>
              <a:rPr lang="de-CH" sz="2000" dirty="0">
                <a:solidFill>
                  <a:srgbClr val="00B050"/>
                </a:solidFill>
              </a:rPr>
              <a:t>verschiebe ich die Batterieladung</a:t>
            </a:r>
            <a:r>
              <a:rPr lang="de-CH" sz="2000" dirty="0"/>
              <a:t>.</a:t>
            </a:r>
          </a:p>
          <a:p>
            <a:r>
              <a:rPr lang="de-CH" sz="2000" dirty="0"/>
              <a:t>Wenn der Konsum von Energie gratis oder negativ  ist, dann </a:t>
            </a:r>
            <a:r>
              <a:rPr lang="de-CH" sz="2000" dirty="0">
                <a:solidFill>
                  <a:srgbClr val="00B050"/>
                </a:solidFill>
              </a:rPr>
              <a:t>wärme ich den Tank.</a:t>
            </a:r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67A0E9-C2C1-A66D-94D9-B270EE1C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764" y="0"/>
            <a:ext cx="7786518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CDBD8A3D-C534-DBD0-FDEA-D349B1E14C4E}"/>
              </a:ext>
            </a:extLst>
          </p:cNvPr>
          <p:cNvSpPr/>
          <p:nvPr/>
        </p:nvSpPr>
        <p:spPr>
          <a:xfrm rot="1702123">
            <a:off x="4046054" y="1889449"/>
            <a:ext cx="2890337" cy="6693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AD1AE999-96AF-02A5-1997-ED824C035F7A}"/>
              </a:ext>
            </a:extLst>
          </p:cNvPr>
          <p:cNvSpPr/>
          <p:nvPr/>
        </p:nvSpPr>
        <p:spPr>
          <a:xfrm rot="20799840">
            <a:off x="4037594" y="1845132"/>
            <a:ext cx="3517822" cy="35098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0384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44B43E25-2304-524C-806A-2E98ED72AD97}"/>
              </a:ext>
            </a:extLst>
          </p:cNvPr>
          <p:cNvSpPr txBox="1"/>
          <p:nvPr/>
        </p:nvSpPr>
        <p:spPr>
          <a:xfrm>
            <a:off x="5649155" y="1576832"/>
            <a:ext cx="1824445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Wechselrichter 2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4A1505-20A9-E52B-67AA-E832C8D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5" y="140164"/>
            <a:ext cx="10515600" cy="931964"/>
          </a:xfrm>
        </p:spPr>
        <p:txBody>
          <a:bodyPr/>
          <a:lstStyle/>
          <a:p>
            <a:r>
              <a:rPr lang="de-CH" dirty="0"/>
              <a:t>Batterie – Inselfähig - Schwarzstartfähig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3E247C-3D8E-294A-38F9-D99009532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5098056"/>
            <a:ext cx="3111136" cy="1616240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D7998CF-6DAC-FB24-B6D9-B713EF5F9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33363"/>
            <a:ext cx="82296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C7720C-8F03-430B-8651-E62E763A64D1}"/>
              </a:ext>
            </a:extLst>
          </p:cNvPr>
          <p:cNvSpPr txBox="1"/>
          <p:nvPr/>
        </p:nvSpPr>
        <p:spPr>
          <a:xfrm>
            <a:off x="339635" y="2112611"/>
            <a:ext cx="12540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Netz (</a:t>
            </a:r>
            <a:r>
              <a:rPr lang="de-CH" dirty="0" err="1"/>
              <a:t>Grid</a:t>
            </a:r>
            <a:r>
              <a:rPr lang="de-CH" dirty="0"/>
              <a:t>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323F62D-4E44-D597-B70C-138E16B1D3C5}"/>
              </a:ext>
            </a:extLst>
          </p:cNvPr>
          <p:cNvCxnSpPr/>
          <p:nvPr/>
        </p:nvCxnSpPr>
        <p:spPr>
          <a:xfrm>
            <a:off x="1593669" y="2297277"/>
            <a:ext cx="96229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B971D1F-7221-D73C-D832-0BC1740CEADA}"/>
              </a:ext>
            </a:extLst>
          </p:cNvPr>
          <p:cNvCxnSpPr>
            <a:cxnSpLocks/>
          </p:cNvCxnSpPr>
          <p:nvPr/>
        </p:nvCxnSpPr>
        <p:spPr>
          <a:xfrm>
            <a:off x="2555966" y="2297277"/>
            <a:ext cx="3111687" cy="107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48FDF7C-5636-4093-64E4-1E74396ECF86}"/>
              </a:ext>
            </a:extLst>
          </p:cNvPr>
          <p:cNvCxnSpPr/>
          <p:nvPr/>
        </p:nvCxnSpPr>
        <p:spPr>
          <a:xfrm>
            <a:off x="5654590" y="2307981"/>
            <a:ext cx="96229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D7A7974-BA24-5F24-0E09-FB5EED3D9771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2908663" y="1449109"/>
            <a:ext cx="5084178" cy="14780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ED131617-FBF9-06B3-F455-568DC54511F0}"/>
              </a:ext>
            </a:extLst>
          </p:cNvPr>
          <p:cNvSpPr txBox="1"/>
          <p:nvPr/>
        </p:nvSpPr>
        <p:spPr>
          <a:xfrm>
            <a:off x="1467395" y="2848205"/>
            <a:ext cx="182444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Wechselrichter 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E62827-8239-494A-B7FF-C58F594D76C3}"/>
              </a:ext>
            </a:extLst>
          </p:cNvPr>
          <p:cNvSpPr txBox="1"/>
          <p:nvPr/>
        </p:nvSpPr>
        <p:spPr>
          <a:xfrm>
            <a:off x="5861418" y="3700490"/>
            <a:ext cx="125403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Batterie 108kWh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3538E16-BEBC-7448-B5DB-A88181D648FB}"/>
              </a:ext>
            </a:extLst>
          </p:cNvPr>
          <p:cNvSpPr txBox="1"/>
          <p:nvPr/>
        </p:nvSpPr>
        <p:spPr>
          <a:xfrm>
            <a:off x="1882140" y="4033634"/>
            <a:ext cx="12540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PV 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4006C6-50BB-CA5F-E38A-C153C366EA65}"/>
              </a:ext>
            </a:extLst>
          </p:cNvPr>
          <p:cNvSpPr txBox="1"/>
          <p:nvPr/>
        </p:nvSpPr>
        <p:spPr>
          <a:xfrm>
            <a:off x="5861418" y="5120154"/>
            <a:ext cx="12540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PV 2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6558EEB-DE8B-D1C6-8379-A3E6B7115AE8}"/>
              </a:ext>
            </a:extLst>
          </p:cNvPr>
          <p:cNvCxnSpPr>
            <a:cxnSpLocks/>
          </p:cNvCxnSpPr>
          <p:nvPr/>
        </p:nvCxnSpPr>
        <p:spPr>
          <a:xfrm flipV="1">
            <a:off x="2509157" y="2297277"/>
            <a:ext cx="0" cy="5509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6F41B36-6CB2-4B9F-DB6F-0CE00385EF73}"/>
              </a:ext>
            </a:extLst>
          </p:cNvPr>
          <p:cNvCxnSpPr>
            <a:cxnSpLocks/>
          </p:cNvCxnSpPr>
          <p:nvPr/>
        </p:nvCxnSpPr>
        <p:spPr>
          <a:xfrm flipV="1">
            <a:off x="2517866" y="3217537"/>
            <a:ext cx="0" cy="7986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9A2F0C9-8F01-3128-FDAC-B46BDA47639B}"/>
              </a:ext>
            </a:extLst>
          </p:cNvPr>
          <p:cNvCxnSpPr>
            <a:cxnSpLocks/>
          </p:cNvCxnSpPr>
          <p:nvPr/>
        </p:nvCxnSpPr>
        <p:spPr>
          <a:xfrm flipV="1">
            <a:off x="6616887" y="2333465"/>
            <a:ext cx="0" cy="136702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3A6C16A-46F7-8333-3004-425F934124FD}"/>
              </a:ext>
            </a:extLst>
          </p:cNvPr>
          <p:cNvCxnSpPr>
            <a:cxnSpLocks/>
          </p:cNvCxnSpPr>
          <p:nvPr/>
        </p:nvCxnSpPr>
        <p:spPr>
          <a:xfrm flipV="1">
            <a:off x="6639747" y="4355807"/>
            <a:ext cx="0" cy="7986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3ED6E720-EE77-CC29-B5F9-82153CC7A060}"/>
              </a:ext>
            </a:extLst>
          </p:cNvPr>
          <p:cNvSpPr txBox="1"/>
          <p:nvPr/>
        </p:nvSpPr>
        <p:spPr>
          <a:xfrm>
            <a:off x="9613725" y="3723826"/>
            <a:ext cx="157515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Wohnung 1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F5A4BBE-2CEB-8B79-0528-A6F38DA691F8}"/>
              </a:ext>
            </a:extLst>
          </p:cNvPr>
          <p:cNvSpPr txBox="1"/>
          <p:nvPr/>
        </p:nvSpPr>
        <p:spPr>
          <a:xfrm>
            <a:off x="9615356" y="4151044"/>
            <a:ext cx="157515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…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0E1C75A-FFB5-9551-7AB1-EA72356043B6}"/>
              </a:ext>
            </a:extLst>
          </p:cNvPr>
          <p:cNvSpPr txBox="1"/>
          <p:nvPr/>
        </p:nvSpPr>
        <p:spPr>
          <a:xfrm>
            <a:off x="9613725" y="4632808"/>
            <a:ext cx="157515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Wohnung 5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8AD338D-E2D6-E0D6-93F3-41EF3F26DA70}"/>
              </a:ext>
            </a:extLst>
          </p:cNvPr>
          <p:cNvSpPr/>
          <p:nvPr/>
        </p:nvSpPr>
        <p:spPr>
          <a:xfrm>
            <a:off x="7992841" y="1313311"/>
            <a:ext cx="252549" cy="2715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EF52397-3812-5BDF-DE9D-622322D3D020}"/>
              </a:ext>
            </a:extLst>
          </p:cNvPr>
          <p:cNvSpPr/>
          <p:nvPr/>
        </p:nvSpPr>
        <p:spPr>
          <a:xfrm>
            <a:off x="8001550" y="2172183"/>
            <a:ext cx="252549" cy="2715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83ACF32-4621-3BC0-1C33-FF51082CDB6F}"/>
              </a:ext>
            </a:extLst>
          </p:cNvPr>
          <p:cNvSpPr/>
          <p:nvPr/>
        </p:nvSpPr>
        <p:spPr>
          <a:xfrm>
            <a:off x="9339404" y="1713885"/>
            <a:ext cx="252549" cy="2715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13FBD84-AE2E-DC0F-E9D9-1999EC9721A3}"/>
              </a:ext>
            </a:extLst>
          </p:cNvPr>
          <p:cNvCxnSpPr>
            <a:cxnSpLocks/>
            <a:endCxn id="30" idx="2"/>
          </p:cNvCxnSpPr>
          <p:nvPr/>
        </p:nvCxnSpPr>
        <p:spPr>
          <a:xfrm>
            <a:off x="6616886" y="2307980"/>
            <a:ext cx="1384664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6D9F0FE-6061-1192-01A6-F7F2D80F5D45}"/>
              </a:ext>
            </a:extLst>
          </p:cNvPr>
          <p:cNvCxnSpPr>
            <a:cxnSpLocks/>
            <a:endCxn id="30" idx="6"/>
          </p:cNvCxnSpPr>
          <p:nvPr/>
        </p:nvCxnSpPr>
        <p:spPr>
          <a:xfrm flipH="1">
            <a:off x="8254099" y="1849682"/>
            <a:ext cx="1138644" cy="4582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72DE118C-0ACF-8BD3-AD3E-4793A436FAC4}"/>
              </a:ext>
            </a:extLst>
          </p:cNvPr>
          <p:cNvCxnSpPr>
            <a:cxnSpLocks/>
          </p:cNvCxnSpPr>
          <p:nvPr/>
        </p:nvCxnSpPr>
        <p:spPr>
          <a:xfrm flipV="1">
            <a:off x="9565826" y="1849682"/>
            <a:ext cx="744034" cy="123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E4B0A94F-225E-B4A0-BE6E-33E8AE8B2C3D}"/>
              </a:ext>
            </a:extLst>
          </p:cNvPr>
          <p:cNvCxnSpPr>
            <a:cxnSpLocks/>
          </p:cNvCxnSpPr>
          <p:nvPr/>
        </p:nvCxnSpPr>
        <p:spPr>
          <a:xfrm flipV="1">
            <a:off x="2908663" y="1463905"/>
            <a:ext cx="14151" cy="818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83A2A09-4581-4204-300C-B91B266C3F27}"/>
              </a:ext>
            </a:extLst>
          </p:cNvPr>
          <p:cNvCxnSpPr>
            <a:cxnSpLocks/>
          </p:cNvCxnSpPr>
          <p:nvPr/>
        </p:nvCxnSpPr>
        <p:spPr>
          <a:xfrm>
            <a:off x="10310409" y="1849682"/>
            <a:ext cx="0" cy="18508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0551B5A7-3A34-13C3-E653-F0A87FA6109D}"/>
              </a:ext>
            </a:extLst>
          </p:cNvPr>
          <p:cNvSpPr/>
          <p:nvPr/>
        </p:nvSpPr>
        <p:spPr>
          <a:xfrm>
            <a:off x="1816825" y="2138110"/>
            <a:ext cx="328750" cy="31810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9AE1001D-9FAA-84AE-DC1F-EBADCEAFDF8C}"/>
              </a:ext>
            </a:extLst>
          </p:cNvPr>
          <p:cNvCxnSpPr>
            <a:cxnSpLocks/>
          </p:cNvCxnSpPr>
          <p:nvPr/>
        </p:nvCxnSpPr>
        <p:spPr>
          <a:xfrm>
            <a:off x="2087345" y="2127407"/>
            <a:ext cx="3561810" cy="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C689CFBA-812F-0F25-4E5D-889671F6501E}"/>
              </a:ext>
            </a:extLst>
          </p:cNvPr>
          <p:cNvCxnSpPr>
            <a:cxnSpLocks/>
          </p:cNvCxnSpPr>
          <p:nvPr/>
        </p:nvCxnSpPr>
        <p:spPr>
          <a:xfrm>
            <a:off x="4419061" y="2333465"/>
            <a:ext cx="0" cy="18508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570746E7-8909-BED6-7230-E827E930E1CD}"/>
              </a:ext>
            </a:extLst>
          </p:cNvPr>
          <p:cNvSpPr txBox="1"/>
          <p:nvPr/>
        </p:nvSpPr>
        <p:spPr>
          <a:xfrm>
            <a:off x="3649979" y="4151044"/>
            <a:ext cx="1575157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Allgemein …</a:t>
            </a:r>
          </a:p>
          <a:p>
            <a:r>
              <a:rPr lang="de-CH" dirty="0"/>
              <a:t>Warmwasser</a:t>
            </a:r>
          </a:p>
          <a:p>
            <a:r>
              <a:rPr lang="de-CH" dirty="0"/>
              <a:t>Heizung </a:t>
            </a: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368F87B3-A069-CE9C-4E48-954235C8964A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8245390" y="1449109"/>
            <a:ext cx="1134299" cy="321542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777F652A-11F7-E626-75FE-99837F5BE863}"/>
              </a:ext>
            </a:extLst>
          </p:cNvPr>
          <p:cNvSpPr txBox="1"/>
          <p:nvPr/>
        </p:nvSpPr>
        <p:spPr>
          <a:xfrm>
            <a:off x="8385360" y="1100658"/>
            <a:ext cx="188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Batterie Unterhalt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9432546-FE0D-EA42-B7C0-7A14D34A637A}"/>
              </a:ext>
            </a:extLst>
          </p:cNvPr>
          <p:cNvSpPr txBox="1"/>
          <p:nvPr/>
        </p:nvSpPr>
        <p:spPr>
          <a:xfrm>
            <a:off x="8360807" y="2282495"/>
            <a:ext cx="189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Notstrom versorgt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01A5E535-13BC-1951-4EA2-9CFA7F57D96D}"/>
              </a:ext>
            </a:extLst>
          </p:cNvPr>
          <p:cNvSpPr txBox="1"/>
          <p:nvPr/>
        </p:nvSpPr>
        <p:spPr>
          <a:xfrm>
            <a:off x="3651372" y="172036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C00000"/>
                </a:solidFill>
              </a:rPr>
              <a:t>Messung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316929C9-FF13-5BFC-2984-696940FA76C7}"/>
              </a:ext>
            </a:extLst>
          </p:cNvPr>
          <p:cNvSpPr txBox="1"/>
          <p:nvPr/>
        </p:nvSpPr>
        <p:spPr>
          <a:xfrm>
            <a:off x="5803706" y="5537338"/>
            <a:ext cx="218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Schwarzstartfähigkeit</a:t>
            </a:r>
          </a:p>
        </p:txBody>
      </p:sp>
    </p:spTree>
    <p:extLst>
      <p:ext uri="{BB962C8B-B14F-4D97-AF65-F5344CB8AC3E}">
        <p14:creationId xmlns:p14="http://schemas.microsoft.com/office/powerpoint/2010/main" val="174886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FF48E-93CA-1B20-488A-F83DDAB2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08267D-426A-E8D3-55BE-1E2B59230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3796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00DD7-9DD0-DB8B-C141-0B22BDA8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61" y="-1698345"/>
            <a:ext cx="4559189" cy="1325563"/>
          </a:xfrm>
        </p:spPr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5ECF5E-2EF7-E595-C62D-8727B3BF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01" y="7096714"/>
            <a:ext cx="3358196" cy="2041933"/>
          </a:xfrm>
        </p:spPr>
        <p:txBody>
          <a:bodyPr/>
          <a:lstStyle/>
          <a:p>
            <a:endParaRPr lang="de-CH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C0AB68C9-2D81-1E89-E4AB-20BA15F2C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24671"/>
              </p:ext>
            </p:extLst>
          </p:nvPr>
        </p:nvGraphicFramePr>
        <p:xfrm>
          <a:off x="136319" y="87086"/>
          <a:ext cx="11919361" cy="6770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29645" imgH="5172006" progId="Excel.Sheet.12">
                  <p:embed/>
                </p:oleObj>
              </mc:Choice>
              <mc:Fallback>
                <p:oleObj name="Worksheet" r:id="rId2" imgW="9829645" imgH="51720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319" y="87086"/>
                        <a:ext cx="11919361" cy="6770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F5088C0F-E2E2-460F-F93C-7D91EC1CD895}"/>
              </a:ext>
            </a:extLst>
          </p:cNvPr>
          <p:cNvSpPr/>
          <p:nvPr/>
        </p:nvSpPr>
        <p:spPr>
          <a:xfrm rot="6875745">
            <a:off x="9173734" y="1119672"/>
            <a:ext cx="634482" cy="54117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7073387-AFD7-301A-C7EE-ACBE69DED243}"/>
              </a:ext>
            </a:extLst>
          </p:cNvPr>
          <p:cNvSpPr/>
          <p:nvPr/>
        </p:nvSpPr>
        <p:spPr>
          <a:xfrm rot="6875745">
            <a:off x="8977791" y="5904611"/>
            <a:ext cx="634482" cy="54117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EB2C942A-9983-5974-09AA-FAB60CB22A50}"/>
              </a:ext>
            </a:extLst>
          </p:cNvPr>
          <p:cNvSpPr/>
          <p:nvPr/>
        </p:nvSpPr>
        <p:spPr>
          <a:xfrm rot="6875745">
            <a:off x="6834860" y="5904611"/>
            <a:ext cx="634482" cy="54117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31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90C34-DC31-6883-FB48-69694528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84EE2-8E51-1CEE-DEBD-F809567F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473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D051F-97C0-D807-B95D-B53C26DD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555D3D-763A-43CB-B19B-8D9331A3A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0B6F70-B9C2-7FE1-666D-72CFB5AE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4" y="-1593056"/>
            <a:ext cx="6181724" cy="88153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4FF33D-48D0-9297-FCD5-36FBD581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506583"/>
            <a:ext cx="6096000" cy="87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43CD2-057B-4DCC-A0E5-2173CC33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39" y="365125"/>
            <a:ext cx="11103321" cy="1325563"/>
          </a:xfrm>
        </p:spPr>
        <p:txBody>
          <a:bodyPr/>
          <a:lstStyle/>
          <a:p>
            <a:r>
              <a:rPr lang="de-CH" i="1" dirty="0"/>
              <a:t>Ergebnis: </a:t>
            </a:r>
            <a:br>
              <a:rPr lang="de-CH" i="1" dirty="0"/>
            </a:br>
            <a:r>
              <a:rPr lang="de-CH" i="1" dirty="0"/>
              <a:t>Haus</a:t>
            </a:r>
            <a:r>
              <a:rPr lang="de-CH" b="1" i="1" dirty="0"/>
              <a:t>gemeinschaft</a:t>
            </a:r>
            <a:r>
              <a:rPr lang="de-CH" i="1" dirty="0"/>
              <a:t>, um diese Werte zu leben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CEF9A-DD15-43FF-B23F-8554D235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39" y="1825625"/>
            <a:ext cx="10515600" cy="4667250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rgbClr val="00B050"/>
                </a:solidFill>
              </a:rPr>
              <a:t>Mehrgenerationen</a:t>
            </a:r>
            <a:r>
              <a:rPr lang="de-CH" sz="3600" dirty="0"/>
              <a:t> wohnen auf dem Land</a:t>
            </a:r>
          </a:p>
          <a:p>
            <a:pPr lvl="1"/>
            <a:r>
              <a:rPr lang="de-CH" sz="2800" dirty="0"/>
              <a:t>Gibt es solche Menschen auf dem Land?</a:t>
            </a:r>
          </a:p>
          <a:p>
            <a:pPr lvl="1"/>
            <a:r>
              <a:rPr lang="de-CH" sz="2800" dirty="0"/>
              <a:t>Wie setzt man Mehrgenerationenwohnen um?</a:t>
            </a:r>
          </a:p>
          <a:p>
            <a:pPr lvl="1"/>
            <a:r>
              <a:rPr lang="de-CH" sz="2800" dirty="0"/>
              <a:t>Privatsphäre – Gemeinschaftsräume? </a:t>
            </a:r>
          </a:p>
          <a:p>
            <a:pPr lvl="1"/>
            <a:r>
              <a:rPr lang="de-CH" sz="3200" dirty="0"/>
              <a:t>Hindernisfrei, schwellenlos, Lift … </a:t>
            </a:r>
            <a:r>
              <a:rPr lang="de-CH" sz="3600" dirty="0"/>
              <a:t>Dank an Procap</a:t>
            </a:r>
          </a:p>
          <a:p>
            <a:pPr lvl="1"/>
            <a:endParaRPr lang="de-CH" sz="3600" dirty="0"/>
          </a:p>
          <a:p>
            <a:r>
              <a:rPr lang="de-CH" sz="3600" dirty="0"/>
              <a:t>Nachhaltigkeit technisch: </a:t>
            </a:r>
          </a:p>
          <a:p>
            <a:pPr lvl="1"/>
            <a:r>
              <a:rPr lang="de-CH" sz="3200" dirty="0"/>
              <a:t>Wieviel </a:t>
            </a:r>
            <a:r>
              <a:rPr lang="de-CH" sz="3200" dirty="0">
                <a:solidFill>
                  <a:srgbClr val="00B050"/>
                </a:solidFill>
              </a:rPr>
              <a:t>Autarkie</a:t>
            </a:r>
            <a:r>
              <a:rPr lang="de-CH" sz="3200" dirty="0"/>
              <a:t> ist möglich?</a:t>
            </a:r>
          </a:p>
          <a:p>
            <a:pPr lvl="1"/>
            <a:r>
              <a:rPr lang="de-CH" sz="2800" dirty="0"/>
              <a:t>Was ist machbar? …zu welchen Kosten?</a:t>
            </a:r>
          </a:p>
          <a:p>
            <a:pPr lvl="1"/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05355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Umsetzung - Projekt 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de-CH" sz="3600" dirty="0"/>
              <a:t>Umbau Benzenschwil</a:t>
            </a:r>
          </a:p>
          <a:p>
            <a:r>
              <a:rPr lang="de-CH" sz="3600" dirty="0"/>
              <a:t>15.3.2019 Baueingabe</a:t>
            </a:r>
          </a:p>
          <a:p>
            <a:r>
              <a:rPr lang="de-CH" sz="3600" dirty="0"/>
              <a:t>6.2.2020 Baubewilligung</a:t>
            </a:r>
          </a:p>
          <a:p>
            <a:r>
              <a:rPr lang="de-CH" sz="3600" dirty="0"/>
              <a:t>1.8.2020 Baustart mit Abriss</a:t>
            </a:r>
          </a:p>
          <a:p>
            <a:r>
              <a:rPr lang="de-CH" sz="3600" dirty="0"/>
              <a:t>21.8.2021 Einzug der ersten 4 Bewohner</a:t>
            </a:r>
          </a:p>
          <a:p>
            <a:r>
              <a:rPr lang="de-CH" sz="3600" dirty="0"/>
              <a:t>September 2021 Vollbesetzung 13 Personen von 2 bis 67 Jahren.  </a:t>
            </a:r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20490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00988-6888-45D0-810E-9EE4C3D5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64A94B-72B6-4B39-BD66-F206EE817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02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24666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07A9B-ABA1-4204-BFB7-27331466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F0C125-E8D2-43DF-9867-9AF54AB2C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058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24765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Microsoft Office PowerPoint</Application>
  <PresentationFormat>Breitbild</PresentationFormat>
  <Paragraphs>276</Paragraphs>
  <Slides>55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Corbel</vt:lpstr>
      <vt:lpstr>Ebrima</vt:lpstr>
      <vt:lpstr>TT Firs Neue Regular</vt:lpstr>
      <vt:lpstr>Office</vt:lpstr>
      <vt:lpstr>Worksheet</vt:lpstr>
      <vt:lpstr>Wie unabhängig wollen wir sein?</vt:lpstr>
      <vt:lpstr>1986 bis 2020 Unser Zuhause</vt:lpstr>
      <vt:lpstr>…von Norden</vt:lpstr>
      <vt:lpstr>Prognosen und Realität: Ölheizung oder Eisspeicherheizung Heiz-Energie-Kosten Vergleich Schweiz</vt:lpstr>
      <vt:lpstr>2014  Wie wollen wir nach der Familienzeit leben?  Was macht Leben lebenswert?</vt:lpstr>
      <vt:lpstr>Ergebnis:  Hausgemeinschaft, um diese Werte zu leben</vt:lpstr>
      <vt:lpstr>Die Umsetzung - Projekt Ablauf</vt:lpstr>
      <vt:lpstr>PowerPoint-Präsentation</vt:lpstr>
      <vt:lpstr>PowerPoint-Präsentation</vt:lpstr>
      <vt:lpstr>Schweizer Vollholzbau 14cm  plus 28cm Isolation</vt:lpstr>
      <vt:lpstr>Energiekonzept 2018</vt:lpstr>
      <vt:lpstr>PowerPoint-Präsentation</vt:lpstr>
      <vt:lpstr>Ein wenig mehr Tank – als Strasse!</vt:lpstr>
      <vt:lpstr>PowerPoint-Präsentation</vt:lpstr>
      <vt:lpstr>PowerPoint-Präsentation</vt:lpstr>
      <vt:lpstr>dank zuverlässigen,  offenen Handwerker, die  Qualität liefern, hilfsbereit sind,  Erwartungen erfüllen und auf nachhaltige Lösungen achten:</vt:lpstr>
      <vt:lpstr>PowerPoint-Präsentation</vt:lpstr>
      <vt:lpstr>Garage und  Wohnung 1  und Keller</vt:lpstr>
      <vt:lpstr>Wohnung 2 und 3 und Sommerküche Waschküche Keller</vt:lpstr>
      <vt:lpstr>Wohnung 4 und 5 und Wohnküche Bad</vt:lpstr>
      <vt:lpstr>PowerPoint-Präsentation</vt:lpstr>
      <vt:lpstr>PowerPoint-Präsentation</vt:lpstr>
      <vt:lpstr>Fassaden und Dächer  mit  424 Panels à 340Wp  in 22 Strings bestückt  = 144kWp   </vt:lpstr>
      <vt:lpstr>‘Produktion’  Umwandlung</vt:lpstr>
      <vt:lpstr>Der Heizkreislauf pumpt  24°C bis 30°C warmes Wasser im Kreis </vt:lpstr>
      <vt:lpstr>Was ist speziell?</vt:lpstr>
      <vt:lpstr>Blendfreie Panels</vt:lpstr>
      <vt:lpstr>Energiebilanz</vt:lpstr>
      <vt:lpstr>Dank Saisonspeicher heizen wir:</vt:lpstr>
      <vt:lpstr>Heizenergie</vt:lpstr>
      <vt:lpstr>Können wir in Synergieplus autark leben?</vt:lpstr>
      <vt:lpstr>Wärmepumpenbetrieb</vt:lpstr>
      <vt:lpstr>Resultat</vt:lpstr>
      <vt:lpstr>Was ist noch zu tun?</vt:lpstr>
      <vt:lpstr>März 2026</vt:lpstr>
      <vt:lpstr>April 2026</vt:lpstr>
      <vt:lpstr>Kosten und Amortisationsdauer</vt:lpstr>
      <vt:lpstr>Kennen Sie den Ausdruck: Flatter …</vt:lpstr>
      <vt:lpstr>Abhängigkeit und  Unabhängigkeit sind nie gratis!    Bei Unabhängigkeit  haben sie Alternativen!</vt:lpstr>
      <vt:lpstr>Monopole  produzieren zu tiefsten Preisen!    Und verkaufen zu Preisen, die die Monopole bestimmen!</vt:lpstr>
      <vt:lpstr>Diversität, Subsidiarität: Lokales lokal lösen ist gut! Heterogenität bei den Regeln (*) ist zu vermeiden</vt:lpstr>
      <vt:lpstr>Synergieplus versucht Veränderung zu leben</vt:lpstr>
      <vt:lpstr>Sind Sie kritisch! Glauben Sie nicht alles was stimmt! Stellen Sie Fragen.</vt:lpstr>
      <vt:lpstr>Man darf uns besuchen: Besichtigungen www.synergieplus.ch  Neutrale Beratungen www.net-plus.ch   Vielen Dank für’s Zuhören – kopieren erwünscht!</vt:lpstr>
      <vt:lpstr>Ansicht aus Südost</vt:lpstr>
      <vt:lpstr>PowerPoint-Präsentation</vt:lpstr>
      <vt:lpstr>PowerPoint-Präsentation</vt:lpstr>
      <vt:lpstr>PowerPoint-Präsentation</vt:lpstr>
      <vt:lpstr>Links entspiegelt unten blendfrei</vt:lpstr>
      <vt:lpstr>7.4.2026</vt:lpstr>
      <vt:lpstr>Batterie – Inselfähig - Schwarzstartfähig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Markus Ursprung</dc:creator>
  <cp:lastModifiedBy>Markus Ursprung</cp:lastModifiedBy>
  <cp:revision>26</cp:revision>
  <cp:lastPrinted>2026-03-31T17:19:50Z</cp:lastPrinted>
  <dcterms:created xsi:type="dcterms:W3CDTF">2026-03-31T17:19:40Z</dcterms:created>
  <dcterms:modified xsi:type="dcterms:W3CDTF">2026-05-01T16:03:33Z</dcterms:modified>
</cp:coreProperties>
</file>