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360" r:id="rId3"/>
    <p:sldId id="347" r:id="rId4"/>
    <p:sldId id="331" r:id="rId5"/>
    <p:sldId id="272" r:id="rId6"/>
    <p:sldId id="275" r:id="rId7"/>
    <p:sldId id="276" r:id="rId8"/>
    <p:sldId id="277" r:id="rId9"/>
    <p:sldId id="274" r:id="rId10"/>
    <p:sldId id="278" r:id="rId11"/>
    <p:sldId id="279" r:id="rId12"/>
    <p:sldId id="280" r:id="rId13"/>
    <p:sldId id="281" r:id="rId14"/>
    <p:sldId id="282" r:id="rId15"/>
    <p:sldId id="283" r:id="rId16"/>
    <p:sldId id="284" r:id="rId17"/>
    <p:sldId id="285" r:id="rId18"/>
    <p:sldId id="286" r:id="rId19"/>
    <p:sldId id="287" r:id="rId20"/>
    <p:sldId id="288" r:id="rId21"/>
    <p:sldId id="264" r:id="rId22"/>
    <p:sldId id="289" r:id="rId23"/>
    <p:sldId id="290" r:id="rId24"/>
    <p:sldId id="292" r:id="rId25"/>
    <p:sldId id="293" r:id="rId26"/>
    <p:sldId id="294" r:id="rId27"/>
    <p:sldId id="296" r:id="rId28"/>
    <p:sldId id="304" r:id="rId29"/>
    <p:sldId id="306" r:id="rId30"/>
    <p:sldId id="305" r:id="rId31"/>
    <p:sldId id="307" r:id="rId32"/>
    <p:sldId id="297" r:id="rId33"/>
    <p:sldId id="309" r:id="rId34"/>
    <p:sldId id="298" r:id="rId35"/>
    <p:sldId id="355" r:id="rId36"/>
    <p:sldId id="319" r:id="rId37"/>
    <p:sldId id="351" r:id="rId38"/>
    <p:sldId id="352" r:id="rId39"/>
    <p:sldId id="354" r:id="rId40"/>
    <p:sldId id="353" r:id="rId41"/>
    <p:sldId id="337" r:id="rId42"/>
    <p:sldId id="338" r:id="rId43"/>
    <p:sldId id="348" r:id="rId44"/>
    <p:sldId id="333" r:id="rId45"/>
    <p:sldId id="356" r:id="rId46"/>
    <p:sldId id="357" r:id="rId47"/>
    <p:sldId id="350" r:id="rId48"/>
    <p:sldId id="359" r:id="rId49"/>
    <p:sldId id="328" r:id="rId50"/>
    <p:sldId id="303" r:id="rId51"/>
    <p:sldId id="361" r:id="rId52"/>
    <p:sldId id="330" r:id="rId53"/>
    <p:sldId id="325" r:id="rId54"/>
    <p:sldId id="327" r:id="rId55"/>
    <p:sldId id="324" r:id="rId56"/>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pos="7680" userDrawn="1">
          <p15:clr>
            <a:srgbClr val="A4A3A4"/>
          </p15:clr>
        </p15:guide>
        <p15:guide id="4" orient="horz" userDrawn="1">
          <p15:clr>
            <a:srgbClr val="A4A3A4"/>
          </p15:clr>
        </p15:guide>
        <p15:guide id="5" orient="horz" pos="43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us Ursprung" initials="MU" lastIdx="1" clrIdx="0">
    <p:extLst>
      <p:ext uri="{19B8F6BF-5375-455C-9EA6-DF929625EA0E}">
        <p15:presenceInfo xmlns:p15="http://schemas.microsoft.com/office/powerpoint/2012/main" userId="6f8a6fb6ab1b1d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800000"/>
    <a:srgbClr val="7395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34" autoAdjust="0"/>
    <p:restoredTop sz="94660"/>
  </p:normalViewPr>
  <p:slideViewPr>
    <p:cSldViewPr snapToGrid="0">
      <p:cViewPr varScale="1">
        <p:scale>
          <a:sx n="102" d="100"/>
          <a:sy n="102" d="100"/>
        </p:scale>
        <p:origin x="120" y="2910"/>
      </p:cViewPr>
      <p:guideLst>
        <p:guide/>
        <p:guide pos="7680"/>
        <p:guide orient="horz"/>
        <p:guide orient="horz" pos="4315"/>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07T00:18:05.419" idx="1">
    <p:pos x="10" y="10"/>
    <p:text>Verhältnismässigkeit: Kanton und Gemeinden sollen sich auf das beschränken, was zur Erfüllung ihrer Aufgabe nötig ist.</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045" cy="512460"/>
          </a:xfrm>
          <a:prstGeom prst="rect">
            <a:avLst/>
          </a:prstGeom>
        </p:spPr>
        <p:txBody>
          <a:bodyPr vert="horz" lIns="93772" tIns="46886" rIns="93772" bIns="46886" rtlCol="0"/>
          <a:lstStyle>
            <a:lvl1pPr algn="l">
              <a:defRPr sz="1200"/>
            </a:lvl1pPr>
          </a:lstStyle>
          <a:p>
            <a:endParaRPr lang="de-CH"/>
          </a:p>
        </p:txBody>
      </p:sp>
      <p:sp>
        <p:nvSpPr>
          <p:cNvPr id="3" name="Datumsplatzhalter 2"/>
          <p:cNvSpPr>
            <a:spLocks noGrp="1"/>
          </p:cNvSpPr>
          <p:nvPr>
            <p:ph type="dt" idx="1"/>
          </p:nvPr>
        </p:nvSpPr>
        <p:spPr>
          <a:xfrm>
            <a:off x="4024380" y="0"/>
            <a:ext cx="3078045" cy="512460"/>
          </a:xfrm>
          <a:prstGeom prst="rect">
            <a:avLst/>
          </a:prstGeom>
        </p:spPr>
        <p:txBody>
          <a:bodyPr vert="horz" lIns="93772" tIns="46886" rIns="93772" bIns="46886" rtlCol="0"/>
          <a:lstStyle>
            <a:lvl1pPr algn="r">
              <a:defRPr sz="1200"/>
            </a:lvl1pPr>
          </a:lstStyle>
          <a:p>
            <a:fld id="{303AF789-646E-4D25-9C5D-68BD7E4D4EE8}" type="datetimeFigureOut">
              <a:rPr lang="de-CH" smtClean="0"/>
              <a:t>30.05.23</a:t>
            </a:fld>
            <a:endParaRPr lang="de-CH"/>
          </a:p>
        </p:txBody>
      </p:sp>
      <p:sp>
        <p:nvSpPr>
          <p:cNvPr id="4" name="Folienbildplatzhalt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3772" tIns="46886" rIns="93772" bIns="46886" rtlCol="0" anchor="ctr"/>
          <a:lstStyle/>
          <a:p>
            <a:endParaRPr lang="de-CH"/>
          </a:p>
        </p:txBody>
      </p:sp>
      <p:sp>
        <p:nvSpPr>
          <p:cNvPr id="5" name="Notizenplatzhalter 4"/>
          <p:cNvSpPr>
            <a:spLocks noGrp="1"/>
          </p:cNvSpPr>
          <p:nvPr>
            <p:ph type="body" sz="quarter" idx="3"/>
          </p:nvPr>
        </p:nvSpPr>
        <p:spPr>
          <a:xfrm>
            <a:off x="710571" y="4925135"/>
            <a:ext cx="5682923" cy="4029949"/>
          </a:xfrm>
          <a:prstGeom prst="rect">
            <a:avLst/>
          </a:prstGeom>
        </p:spPr>
        <p:txBody>
          <a:bodyPr vert="horz" lIns="93772" tIns="46886" rIns="93772" bIns="4688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722153"/>
            <a:ext cx="3078045" cy="512460"/>
          </a:xfrm>
          <a:prstGeom prst="rect">
            <a:avLst/>
          </a:prstGeom>
        </p:spPr>
        <p:txBody>
          <a:bodyPr vert="horz" lIns="93772" tIns="46886" rIns="93772" bIns="46886" rtlCol="0" anchor="b"/>
          <a:lstStyle>
            <a:lvl1pPr algn="l">
              <a:defRPr sz="1200"/>
            </a:lvl1pPr>
          </a:lstStyle>
          <a:p>
            <a:endParaRPr lang="de-CH"/>
          </a:p>
        </p:txBody>
      </p:sp>
      <p:sp>
        <p:nvSpPr>
          <p:cNvPr id="7" name="Foliennummernplatzhalter 6"/>
          <p:cNvSpPr>
            <a:spLocks noGrp="1"/>
          </p:cNvSpPr>
          <p:nvPr>
            <p:ph type="sldNum" sz="quarter" idx="5"/>
          </p:nvPr>
        </p:nvSpPr>
        <p:spPr>
          <a:xfrm>
            <a:off x="4024380" y="9722153"/>
            <a:ext cx="3078045" cy="512460"/>
          </a:xfrm>
          <a:prstGeom prst="rect">
            <a:avLst/>
          </a:prstGeom>
        </p:spPr>
        <p:txBody>
          <a:bodyPr vert="horz" lIns="93772" tIns="46886" rIns="93772" bIns="46886" rtlCol="0" anchor="b"/>
          <a:lstStyle>
            <a:lvl1pPr algn="r">
              <a:defRPr sz="1200"/>
            </a:lvl1pPr>
          </a:lstStyle>
          <a:p>
            <a:fld id="{CBBEE6F8-D71C-4E59-82A8-54E1D29B2C2B}" type="slidenum">
              <a:rPr lang="de-CH" smtClean="0"/>
              <a:t>‹Nr.›</a:t>
            </a:fld>
            <a:endParaRPr lang="de-CH"/>
          </a:p>
        </p:txBody>
      </p:sp>
    </p:spTree>
    <p:extLst>
      <p:ext uri="{BB962C8B-B14F-4D97-AF65-F5344CB8AC3E}">
        <p14:creationId xmlns:p14="http://schemas.microsoft.com/office/powerpoint/2010/main" val="994376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Verhältnismässigkeit: Kanton und Gemeinden sollen sich auf das beschränken, was zur Erfüllung ihrer Aufgabe nötig ist.</a:t>
            </a:r>
          </a:p>
        </p:txBody>
      </p:sp>
      <p:sp>
        <p:nvSpPr>
          <p:cNvPr id="4" name="Foliennummernplatzhalter 3"/>
          <p:cNvSpPr>
            <a:spLocks noGrp="1"/>
          </p:cNvSpPr>
          <p:nvPr>
            <p:ph type="sldNum" sz="quarter" idx="5"/>
          </p:nvPr>
        </p:nvSpPr>
        <p:spPr/>
        <p:txBody>
          <a:bodyPr/>
          <a:lstStyle/>
          <a:p>
            <a:fld id="{CBBEE6F8-D71C-4E59-82A8-54E1D29B2C2B}" type="slidenum">
              <a:rPr lang="de-CH" smtClean="0"/>
              <a:t>5</a:t>
            </a:fld>
            <a:endParaRPr lang="de-CH"/>
          </a:p>
        </p:txBody>
      </p:sp>
    </p:spTree>
    <p:extLst>
      <p:ext uri="{BB962C8B-B14F-4D97-AF65-F5344CB8AC3E}">
        <p14:creationId xmlns:p14="http://schemas.microsoft.com/office/powerpoint/2010/main" val="246575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Erkennen Sie die 3 Täuschungen: Man sieht nicht, dass es linear 40 Jahre bis 1 braucht: 2062! Pro Kopf Angabe, obwohl die Schweiz als Einheit für die Umwelt zählt. Wenn man das Bevölkerungswachstum hinzunimmt dauert es 95Jahre. Und die Belastbarkeitsgrenze ist nicht fix, sondern von der Weltbevölkerung und dem Zustand der Erde abhängig!</a:t>
            </a:r>
          </a:p>
        </p:txBody>
      </p:sp>
      <p:sp>
        <p:nvSpPr>
          <p:cNvPr id="4" name="Foliennummernplatzhalter 3"/>
          <p:cNvSpPr>
            <a:spLocks noGrp="1"/>
          </p:cNvSpPr>
          <p:nvPr>
            <p:ph type="sldNum" sz="quarter" idx="5"/>
          </p:nvPr>
        </p:nvSpPr>
        <p:spPr/>
        <p:txBody>
          <a:bodyPr/>
          <a:lstStyle/>
          <a:p>
            <a:fld id="{CBBEE6F8-D71C-4E59-82A8-54E1D29B2C2B}" type="slidenum">
              <a:rPr lang="de-CH" smtClean="0"/>
              <a:t>51</a:t>
            </a:fld>
            <a:endParaRPr lang="de-CH"/>
          </a:p>
        </p:txBody>
      </p:sp>
    </p:spTree>
    <p:extLst>
      <p:ext uri="{BB962C8B-B14F-4D97-AF65-F5344CB8AC3E}">
        <p14:creationId xmlns:p14="http://schemas.microsoft.com/office/powerpoint/2010/main" val="1866191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776495-47E8-4488-A78D-9587687D4C1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EE781FEA-4085-42D1-ABF3-31912A64E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D14FC93E-132F-451C-81F0-ED07396F894D}"/>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A440BFB3-9CA5-4596-A19D-52F6075925C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2D00832-9B8A-4368-9DC2-8D3EAD4705AF}"/>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41942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F32A4-F920-4A52-86F8-4A4BC031F508}"/>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60303795-33D2-40B2-A20F-73BAA811B81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3B6227E-C3B8-4077-BF74-3A28E8BA0FB3}"/>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6AD7FF0B-E6FA-41EB-8137-7AC65DB87B4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EA6DD95-1C44-498E-B14B-895AAA3AB143}"/>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87771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B89AE63-A7F3-4DFD-AB22-62D5C1D8311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64787FE8-196F-4867-8A2B-BAE804284E6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80D66FD-3E65-431C-93D0-26CF52BD6333}"/>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BFD7A541-0744-4F5F-AC08-0134D748224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7C3AC0B-32A6-49ED-9210-1259D642C6BA}"/>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44349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09665-8031-4727-8B5A-5D60689305B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2784BE2-CDA9-47B5-9273-3B56311B1FC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91DC105-29D6-41F8-9BDC-74ADBEA07D5D}"/>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7399F117-922D-4CED-989D-76D24EA7155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6E0EEC4-411E-45A8-9CCD-D7399360D943}"/>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8512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2CC98-F452-492A-8EB2-085586A9025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60D7055A-FA21-40CC-8FE6-BB3DD99336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3F91B3D-56FE-4E71-8785-60F1C2389E4D}"/>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1B275F45-70E6-40E3-918F-A7B253E13E7E}"/>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E09BBF62-8663-44B3-B9F2-B67E03620460}"/>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401832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66E9E-180E-4EA3-848F-18FC709CA35B}"/>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577D4999-D3AA-4B3C-AD1B-7C2FB2BA82E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C3311687-4B55-4F1E-BF33-69F1BD8D51C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C84D21E-E107-4680-B6ED-5CC1A3F69023}"/>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6" name="Fußzeilenplatzhalter 5">
            <a:extLst>
              <a:ext uri="{FF2B5EF4-FFF2-40B4-BE49-F238E27FC236}">
                <a16:creationId xmlns:a16="http://schemas.microsoft.com/office/drawing/2014/main" id="{1328E56A-D0EB-47BC-96D0-51AD35BBFF5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9CD5C3F-A8DE-45A3-884C-C46C56253C31}"/>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417711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84193-0C52-4418-B8DF-5593452417C8}"/>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1949C810-0B89-4C1C-8F5C-1A93C4910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57F1CDA-BCFE-4F6F-BA85-31654559CBB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5BDB3E6C-2112-4577-BA5B-E62272CBD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C57BFB1-13D2-4E30-B376-49210B16EB6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3415762A-A2E7-4430-B927-61AEB11757CB}"/>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8" name="Fußzeilenplatzhalter 7">
            <a:extLst>
              <a:ext uri="{FF2B5EF4-FFF2-40B4-BE49-F238E27FC236}">
                <a16:creationId xmlns:a16="http://schemas.microsoft.com/office/drawing/2014/main" id="{23F7D21E-71DD-45EC-8A8E-9F302D6A67B8}"/>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A0725F9A-0CED-4283-8F53-0DEFDB46107D}"/>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395474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4ADD4-0ADD-43A0-91C0-AEA40F475E0B}"/>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710B35E2-1A9C-4E91-B3C0-3ABB3B63D069}"/>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4" name="Fußzeilenplatzhalter 3">
            <a:extLst>
              <a:ext uri="{FF2B5EF4-FFF2-40B4-BE49-F238E27FC236}">
                <a16:creationId xmlns:a16="http://schemas.microsoft.com/office/drawing/2014/main" id="{00498CF4-3EC3-4E30-88A3-6B02ACC1EE37}"/>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537AD430-C72A-4C32-9FF1-4D0FCE9927B5}"/>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3292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4A22B23-2D57-452B-8B88-C8E612607C82}"/>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3" name="Fußzeilenplatzhalter 2">
            <a:extLst>
              <a:ext uri="{FF2B5EF4-FFF2-40B4-BE49-F238E27FC236}">
                <a16:creationId xmlns:a16="http://schemas.microsoft.com/office/drawing/2014/main" id="{73EC7E77-88EF-46C5-9DB8-9A602BA786AA}"/>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66C5B38F-1037-4FE3-B672-E1974A9189BC}"/>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03106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0CDD7-2B92-4B9C-BF4C-4A4D1581992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1E8A10B9-3076-4062-9A6F-A19D0D648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7D435B66-02DE-42B6-96E6-B41FB66E9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7FFFDB8-61E9-4687-9EE4-0F28DE36B391}"/>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6" name="Fußzeilenplatzhalter 5">
            <a:extLst>
              <a:ext uri="{FF2B5EF4-FFF2-40B4-BE49-F238E27FC236}">
                <a16:creationId xmlns:a16="http://schemas.microsoft.com/office/drawing/2014/main" id="{D084C5AF-FC91-408B-88C2-475B8106F0F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C8483D2-6A1A-4FBD-9138-E541664B8C48}"/>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723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FB611-92F6-4475-8426-DECB8D171D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DC9838C9-5E3C-4A79-9B65-1BF6BAEE3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EB3C6AA2-04ED-4EED-BE2D-E2F50A6E6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9984887-C26B-44A2-9132-573A25FC8A96}"/>
              </a:ext>
            </a:extLst>
          </p:cNvPr>
          <p:cNvSpPr>
            <a:spLocks noGrp="1"/>
          </p:cNvSpPr>
          <p:nvPr>
            <p:ph type="dt" sz="half" idx="10"/>
          </p:nvPr>
        </p:nvSpPr>
        <p:spPr/>
        <p:txBody>
          <a:bodyPr/>
          <a:lstStyle/>
          <a:p>
            <a:fld id="{FD9BC426-8E29-4C87-AE8D-AB63D96512A5}" type="datetimeFigureOut">
              <a:rPr lang="de-CH" smtClean="0"/>
              <a:t>30.05.23</a:t>
            </a:fld>
            <a:endParaRPr lang="de-CH"/>
          </a:p>
        </p:txBody>
      </p:sp>
      <p:sp>
        <p:nvSpPr>
          <p:cNvPr id="6" name="Fußzeilenplatzhalter 5">
            <a:extLst>
              <a:ext uri="{FF2B5EF4-FFF2-40B4-BE49-F238E27FC236}">
                <a16:creationId xmlns:a16="http://schemas.microsoft.com/office/drawing/2014/main" id="{B03F688A-3427-4307-A552-B1C9D278765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BFC97A06-01EB-4174-8FE6-9B5F7E5236C6}"/>
              </a:ext>
            </a:extLst>
          </p:cNvPr>
          <p:cNvSpPr>
            <a:spLocks noGrp="1"/>
          </p:cNvSpPr>
          <p:nvPr>
            <p:ph type="sldNum" sz="quarter" idx="12"/>
          </p:nvPr>
        </p:nvSpPr>
        <p:spPr/>
        <p:txBody>
          <a:bodyPr/>
          <a:lstStyle/>
          <a:p>
            <a:fld id="{95AA69F8-C730-46F8-82DF-5558AF7DED81}" type="slidenum">
              <a:rPr lang="de-CH" smtClean="0"/>
              <a:t>‹Nr.›</a:t>
            </a:fld>
            <a:endParaRPr lang="de-CH"/>
          </a:p>
        </p:txBody>
      </p:sp>
    </p:spTree>
    <p:extLst>
      <p:ext uri="{BB962C8B-B14F-4D97-AF65-F5344CB8AC3E}">
        <p14:creationId xmlns:p14="http://schemas.microsoft.com/office/powerpoint/2010/main" val="2545127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DB991D7-69FC-4210-A7FA-C57063705A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651BA4D-8E3B-428C-8DB8-17EE10D17B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BFC0435-440C-4D02-83C7-C9877617F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BC426-8E29-4C87-AE8D-AB63D96512A5}" type="datetimeFigureOut">
              <a:rPr lang="de-CH" smtClean="0"/>
              <a:t>30.05.23</a:t>
            </a:fld>
            <a:endParaRPr lang="de-CH"/>
          </a:p>
        </p:txBody>
      </p:sp>
      <p:sp>
        <p:nvSpPr>
          <p:cNvPr id="5" name="Fußzeilenplatzhalter 4">
            <a:extLst>
              <a:ext uri="{FF2B5EF4-FFF2-40B4-BE49-F238E27FC236}">
                <a16:creationId xmlns:a16="http://schemas.microsoft.com/office/drawing/2014/main" id="{7AD74149-47D3-4862-A7AC-EA370B54D6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43013953-C5C1-4FF6-8F04-37A492082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AA69F8-C730-46F8-82DF-5558AF7DED81}" type="slidenum">
              <a:rPr lang="de-CH" smtClean="0"/>
              <a:t>‹Nr.›</a:t>
            </a:fld>
            <a:endParaRPr lang="de-CH"/>
          </a:p>
        </p:txBody>
      </p:sp>
    </p:spTree>
    <p:extLst>
      <p:ext uri="{BB962C8B-B14F-4D97-AF65-F5344CB8AC3E}">
        <p14:creationId xmlns:p14="http://schemas.microsoft.com/office/powerpoint/2010/main" val="1797802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et-plus.ch/" TargetMode="External"/><Relationship Id="rId7" Type="http://schemas.openxmlformats.org/officeDocument/2006/relationships/hyperlink" Target="https://www.ecopop.ch/" TargetMode="External"/><Relationship Id="rId2" Type="http://schemas.openxmlformats.org/officeDocument/2006/relationships/hyperlink" Target="http://www.synergieplus.ch/" TargetMode="External"/><Relationship Id="rId1" Type="http://schemas.openxmlformats.org/officeDocument/2006/relationships/slideLayout" Target="../slideLayouts/slideLayout2.xml"/><Relationship Id="rId6" Type="http://schemas.openxmlformats.org/officeDocument/2006/relationships/hyperlink" Target="https://mikrosteuer.ch/" TargetMode="External"/><Relationship Id="rId5" Type="http://schemas.openxmlformats.org/officeDocument/2006/relationships/hyperlink" Target="http://www.optima-solar-schweiz.ch/" TargetMode="External"/><Relationship Id="rId4" Type="http://schemas.openxmlformats.org/officeDocument/2006/relationships/hyperlink" Target="http://www.kraftwerkschweiz.ch/" TargetMode="Externa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60C80B2-D708-48E4-BBE8-AA78550859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itel 1">
            <a:extLst>
              <a:ext uri="{FF2B5EF4-FFF2-40B4-BE49-F238E27FC236}">
                <a16:creationId xmlns:a16="http://schemas.microsoft.com/office/drawing/2014/main" id="{507C98AC-8EE1-4F64-A70F-A4A098D868DD}"/>
              </a:ext>
            </a:extLst>
          </p:cNvPr>
          <p:cNvSpPr>
            <a:spLocks noGrp="1"/>
          </p:cNvSpPr>
          <p:nvPr>
            <p:ph type="title"/>
          </p:nvPr>
        </p:nvSpPr>
        <p:spPr>
          <a:xfrm>
            <a:off x="4572000" y="0"/>
            <a:ext cx="7502487" cy="2236093"/>
          </a:xfrm>
        </p:spPr>
        <p:txBody>
          <a:bodyPr>
            <a:normAutofit/>
          </a:bodyPr>
          <a:lstStyle/>
          <a:p>
            <a:pPr algn="r"/>
            <a:r>
              <a:rPr lang="de-CH" b="1" dirty="0"/>
              <a:t>Willkommen bei SynergiePlus</a:t>
            </a:r>
            <a:br>
              <a:rPr lang="de-CH" b="1" dirty="0"/>
            </a:br>
            <a:r>
              <a:rPr lang="de-CH" b="1" dirty="0"/>
              <a:t>Solar durch </a:t>
            </a:r>
            <a:br>
              <a:rPr lang="de-CH" b="1" dirty="0"/>
            </a:br>
            <a:r>
              <a:rPr lang="de-CH" b="1" dirty="0"/>
              <a:t>den Winter</a:t>
            </a:r>
          </a:p>
        </p:txBody>
      </p:sp>
      <p:sp>
        <p:nvSpPr>
          <p:cNvPr id="8" name="Textfeld 7">
            <a:extLst>
              <a:ext uri="{FF2B5EF4-FFF2-40B4-BE49-F238E27FC236}">
                <a16:creationId xmlns:a16="http://schemas.microsoft.com/office/drawing/2014/main" id="{6F306E1B-6EBF-4FAF-8CD2-267F4A501B68}"/>
              </a:ext>
            </a:extLst>
          </p:cNvPr>
          <p:cNvSpPr txBox="1"/>
          <p:nvPr/>
        </p:nvSpPr>
        <p:spPr>
          <a:xfrm>
            <a:off x="9144000" y="3429000"/>
            <a:ext cx="3048000" cy="2862322"/>
          </a:xfrm>
          <a:prstGeom prst="rect">
            <a:avLst/>
          </a:prstGeom>
          <a:noFill/>
        </p:spPr>
        <p:txBody>
          <a:bodyPr wrap="square" rtlCol="0">
            <a:spAutoFit/>
          </a:bodyPr>
          <a:lstStyle/>
          <a:p>
            <a:pPr algn="r"/>
            <a:r>
              <a:rPr lang="de-CH" dirty="0"/>
              <a:t>18.08.2022</a:t>
            </a:r>
          </a:p>
          <a:p>
            <a:pPr algn="r"/>
            <a:br>
              <a:rPr lang="de-CH" dirty="0"/>
            </a:br>
            <a:r>
              <a:rPr lang="de-CH" dirty="0"/>
              <a:t>Architekt: </a:t>
            </a:r>
          </a:p>
          <a:p>
            <a:pPr algn="r"/>
            <a:r>
              <a:rPr lang="de-CH" dirty="0"/>
              <a:t>Matthias </a:t>
            </a:r>
            <a:r>
              <a:rPr lang="de-CH" dirty="0" err="1"/>
              <a:t>Oldani</a:t>
            </a:r>
            <a:endParaRPr lang="de-CH" dirty="0"/>
          </a:p>
          <a:p>
            <a:pPr algn="r"/>
            <a:endParaRPr lang="de-CH" dirty="0"/>
          </a:p>
          <a:p>
            <a:pPr algn="r"/>
            <a:r>
              <a:rPr lang="de-CH" dirty="0"/>
              <a:t>Bauherr: </a:t>
            </a:r>
          </a:p>
          <a:p>
            <a:pPr algn="r"/>
            <a:r>
              <a:rPr lang="de-CH" dirty="0"/>
              <a:t>Barbara und Markus Ursprung</a:t>
            </a:r>
          </a:p>
          <a:p>
            <a:pPr algn="r"/>
            <a:endParaRPr lang="de-CH" dirty="0"/>
          </a:p>
          <a:p>
            <a:pPr algn="r"/>
            <a:r>
              <a:rPr lang="de-CH" dirty="0"/>
              <a:t>Projekt-Start: 2010</a:t>
            </a:r>
          </a:p>
          <a:p>
            <a:pPr algn="r"/>
            <a:r>
              <a:rPr lang="de-CH" dirty="0"/>
              <a:t>Zukunft</a:t>
            </a:r>
          </a:p>
        </p:txBody>
      </p:sp>
      <p:sp>
        <p:nvSpPr>
          <p:cNvPr id="4" name="Textfeld 3">
            <a:extLst>
              <a:ext uri="{FF2B5EF4-FFF2-40B4-BE49-F238E27FC236}">
                <a16:creationId xmlns:a16="http://schemas.microsoft.com/office/drawing/2014/main" id="{681A10F4-1864-A047-3FED-91E0299AFACD}"/>
              </a:ext>
            </a:extLst>
          </p:cNvPr>
          <p:cNvSpPr txBox="1"/>
          <p:nvPr/>
        </p:nvSpPr>
        <p:spPr>
          <a:xfrm rot="427014">
            <a:off x="9554229" y="2440370"/>
            <a:ext cx="2596295" cy="830997"/>
          </a:xfrm>
          <a:prstGeom prst="rect">
            <a:avLst/>
          </a:prstGeom>
          <a:noFill/>
        </p:spPr>
        <p:txBody>
          <a:bodyPr wrap="square" rtlCol="0">
            <a:spAutoFit/>
          </a:bodyPr>
          <a:lstStyle/>
          <a:p>
            <a:r>
              <a:rPr lang="de-CH" sz="2400" dirty="0">
                <a:solidFill>
                  <a:srgbClr val="FF0000"/>
                </a:solidFill>
              </a:rPr>
              <a:t>Mit einem Appell an Sie!</a:t>
            </a:r>
            <a:endParaRPr lang="de-CH" sz="2400" dirty="0">
              <a:solidFill>
                <a:srgbClr val="00B050"/>
              </a:solidFill>
            </a:endParaRPr>
          </a:p>
        </p:txBody>
      </p:sp>
      <p:sp>
        <p:nvSpPr>
          <p:cNvPr id="3" name="Textfeld 2">
            <a:extLst>
              <a:ext uri="{FF2B5EF4-FFF2-40B4-BE49-F238E27FC236}">
                <a16:creationId xmlns:a16="http://schemas.microsoft.com/office/drawing/2014/main" id="{DAD673F6-D14B-C14C-B696-32A2BA1CEBDD}"/>
              </a:ext>
            </a:extLst>
          </p:cNvPr>
          <p:cNvSpPr txBox="1"/>
          <p:nvPr/>
        </p:nvSpPr>
        <p:spPr>
          <a:xfrm>
            <a:off x="2654299" y="5605165"/>
            <a:ext cx="6489700" cy="646331"/>
          </a:xfrm>
          <a:prstGeom prst="rect">
            <a:avLst/>
          </a:prstGeom>
          <a:noFill/>
        </p:spPr>
        <p:txBody>
          <a:bodyPr wrap="square" rtlCol="0">
            <a:spAutoFit/>
          </a:bodyPr>
          <a:lstStyle/>
          <a:p>
            <a:r>
              <a:rPr lang="de-CH" sz="3600" b="1" dirty="0">
                <a:solidFill>
                  <a:srgbClr val="FFFF00"/>
                </a:solidFill>
              </a:rPr>
              <a:t>www.synergieplus.ch</a:t>
            </a:r>
          </a:p>
        </p:txBody>
      </p:sp>
    </p:spTree>
    <p:extLst>
      <p:ext uri="{BB962C8B-B14F-4D97-AF65-F5344CB8AC3E}">
        <p14:creationId xmlns:p14="http://schemas.microsoft.com/office/powerpoint/2010/main" val="298047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00988-6888-45D0-810E-9EE4C3D5749E}"/>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C364A94B-72B6-4B39-BD66-F206EE8176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09027"/>
            <a:ext cx="12192000" cy="9144000"/>
          </a:xfrm>
        </p:spPr>
      </p:pic>
    </p:spTree>
    <p:extLst>
      <p:ext uri="{BB962C8B-B14F-4D97-AF65-F5344CB8AC3E}">
        <p14:creationId xmlns:p14="http://schemas.microsoft.com/office/powerpoint/2010/main" val="224666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C342B-768E-499D-A24E-7DEAAFEC22A8}"/>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3D94CB96-C74E-40A8-84C4-984D86AA9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1723"/>
            <a:ext cx="12217624" cy="9163218"/>
          </a:xfrm>
        </p:spPr>
      </p:pic>
    </p:spTree>
    <p:extLst>
      <p:ext uri="{BB962C8B-B14F-4D97-AF65-F5344CB8AC3E}">
        <p14:creationId xmlns:p14="http://schemas.microsoft.com/office/powerpoint/2010/main" val="3976624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290DB-193B-48A7-9AEB-48205E7E305D}"/>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8F9D9948-43E3-47F7-9F52-9392336532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12192000" cy="9144000"/>
          </a:xfrm>
        </p:spPr>
      </p:pic>
    </p:spTree>
    <p:extLst>
      <p:ext uri="{BB962C8B-B14F-4D97-AF65-F5344CB8AC3E}">
        <p14:creationId xmlns:p14="http://schemas.microsoft.com/office/powerpoint/2010/main" val="3643829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07A9B-ABA1-4204-BFB7-27331466AE37}"/>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B8F0C125-E8D2-43DF-9867-9AF54AB2C0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80588"/>
            <a:ext cx="12192000" cy="9144000"/>
          </a:xfrm>
        </p:spPr>
      </p:pic>
    </p:spTree>
    <p:extLst>
      <p:ext uri="{BB962C8B-B14F-4D97-AF65-F5344CB8AC3E}">
        <p14:creationId xmlns:p14="http://schemas.microsoft.com/office/powerpoint/2010/main" val="2024765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56CE1-DA1A-48B7-8094-D2E656B0798A}"/>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CF22D84F-5079-4547-B6BA-7213AB788E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0" y="0"/>
            <a:ext cx="12192000" cy="9144000"/>
          </a:xfrm>
        </p:spPr>
      </p:pic>
    </p:spTree>
    <p:extLst>
      <p:ext uri="{BB962C8B-B14F-4D97-AF65-F5344CB8AC3E}">
        <p14:creationId xmlns:p14="http://schemas.microsoft.com/office/powerpoint/2010/main" val="410019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59DB9-100F-4D15-A836-2D2CAD2D2E54}"/>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C5578E5D-25AD-4603-92DD-85EA96604A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59" y="0"/>
            <a:ext cx="12322959" cy="8226232"/>
          </a:xfrm>
        </p:spPr>
      </p:pic>
    </p:spTree>
    <p:extLst>
      <p:ext uri="{BB962C8B-B14F-4D97-AF65-F5344CB8AC3E}">
        <p14:creationId xmlns:p14="http://schemas.microsoft.com/office/powerpoint/2010/main" val="151933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7AA1092-DBAF-46AC-8892-860AE0DC0E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99032" cy="6875153"/>
          </a:xfrm>
        </p:spPr>
      </p:pic>
      <p:sp>
        <p:nvSpPr>
          <p:cNvPr id="2" name="Titel 1">
            <a:extLst>
              <a:ext uri="{FF2B5EF4-FFF2-40B4-BE49-F238E27FC236}">
                <a16:creationId xmlns:a16="http://schemas.microsoft.com/office/drawing/2014/main" id="{B1A58EA1-933E-4D4F-95DD-44E34D44872E}"/>
              </a:ext>
            </a:extLst>
          </p:cNvPr>
          <p:cNvSpPr>
            <a:spLocks noGrp="1"/>
          </p:cNvSpPr>
          <p:nvPr>
            <p:ph type="title"/>
          </p:nvPr>
        </p:nvSpPr>
        <p:spPr>
          <a:xfrm>
            <a:off x="0" y="-196348"/>
            <a:ext cx="10515600" cy="1325563"/>
          </a:xfrm>
        </p:spPr>
        <p:txBody>
          <a:bodyPr>
            <a:normAutofit/>
          </a:bodyPr>
          <a:lstStyle/>
          <a:p>
            <a:r>
              <a:rPr lang="de-CH" sz="5400" b="1" i="1" dirty="0">
                <a:solidFill>
                  <a:schemeClr val="bg1"/>
                </a:solidFill>
                <a:effectLst>
                  <a:outerShdw blurRad="38100" dist="38100" dir="2700000" algn="tl">
                    <a:srgbClr val="000000">
                      <a:alpha val="43137"/>
                    </a:srgbClr>
                  </a:outerShdw>
                </a:effectLst>
              </a:rPr>
              <a:t>Ein wenig mehr Tank – als Strasse!</a:t>
            </a:r>
          </a:p>
        </p:txBody>
      </p:sp>
    </p:spTree>
    <p:extLst>
      <p:ext uri="{BB962C8B-B14F-4D97-AF65-F5344CB8AC3E}">
        <p14:creationId xmlns:p14="http://schemas.microsoft.com/office/powerpoint/2010/main" val="337680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0F3321-B4A1-4292-83EB-623F8739CAC5}"/>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C33854C1-B139-4AC8-9ECB-7CA9932D4B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621" y="-456220"/>
            <a:ext cx="10956758" cy="7314220"/>
          </a:xfrm>
        </p:spPr>
      </p:pic>
    </p:spTree>
    <p:extLst>
      <p:ext uri="{BB962C8B-B14F-4D97-AF65-F5344CB8AC3E}">
        <p14:creationId xmlns:p14="http://schemas.microsoft.com/office/powerpoint/2010/main" val="369018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7D5E7-9F99-4CF5-AE85-F4462EC71E21}"/>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06943A9B-F051-4884-90D4-46C4C5E345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5799"/>
            <a:ext cx="12192000" cy="8138810"/>
          </a:xfrm>
        </p:spPr>
      </p:pic>
    </p:spTree>
    <p:extLst>
      <p:ext uri="{BB962C8B-B14F-4D97-AF65-F5344CB8AC3E}">
        <p14:creationId xmlns:p14="http://schemas.microsoft.com/office/powerpoint/2010/main" val="3258125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98148-669E-4D37-B388-3F03ED551097}"/>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672F2EA4-CC23-4ECC-92F1-54DB60AB2B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27223"/>
            <a:ext cx="12192000" cy="9144001"/>
          </a:xfrm>
        </p:spPr>
      </p:pic>
    </p:spTree>
    <p:extLst>
      <p:ext uri="{BB962C8B-B14F-4D97-AF65-F5344CB8AC3E}">
        <p14:creationId xmlns:p14="http://schemas.microsoft.com/office/powerpoint/2010/main" val="284456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61F93-DCA4-31F9-45FF-25EC9FB77931}"/>
              </a:ext>
            </a:extLst>
          </p:cNvPr>
          <p:cNvSpPr>
            <a:spLocks noGrp="1"/>
          </p:cNvSpPr>
          <p:nvPr>
            <p:ph type="title"/>
          </p:nvPr>
        </p:nvSpPr>
        <p:spPr>
          <a:xfrm>
            <a:off x="838200" y="365125"/>
            <a:ext cx="10515600" cy="587375"/>
          </a:xfrm>
        </p:spPr>
        <p:txBody>
          <a:bodyPr>
            <a:normAutofit fontScale="90000"/>
          </a:bodyPr>
          <a:lstStyle/>
          <a:p>
            <a:r>
              <a:rPr lang="de-CH" b="1" dirty="0">
                <a:solidFill>
                  <a:srgbClr val="00B050"/>
                </a:solidFill>
              </a:rPr>
              <a:t>Stimmt das?</a:t>
            </a:r>
          </a:p>
        </p:txBody>
      </p:sp>
      <p:sp>
        <p:nvSpPr>
          <p:cNvPr id="3" name="Inhaltsplatzhalter 2">
            <a:extLst>
              <a:ext uri="{FF2B5EF4-FFF2-40B4-BE49-F238E27FC236}">
                <a16:creationId xmlns:a16="http://schemas.microsoft.com/office/drawing/2014/main" id="{CBE2B3ED-A6EE-08AF-6C68-0FB01AC396AF}"/>
              </a:ext>
            </a:extLst>
          </p:cNvPr>
          <p:cNvSpPr>
            <a:spLocks noGrp="1"/>
          </p:cNvSpPr>
          <p:nvPr>
            <p:ph idx="1"/>
          </p:nvPr>
        </p:nvSpPr>
        <p:spPr>
          <a:xfrm>
            <a:off x="838200" y="1079500"/>
            <a:ext cx="11074400" cy="5413375"/>
          </a:xfrm>
        </p:spPr>
        <p:txBody>
          <a:bodyPr>
            <a:normAutofit/>
          </a:bodyPr>
          <a:lstStyle/>
          <a:p>
            <a:r>
              <a:rPr lang="de-CH" sz="3600" dirty="0"/>
              <a:t>Ein autarkiefähiges Mehrfamilienhaus ist </a:t>
            </a:r>
            <a:r>
              <a:rPr lang="de-CH" sz="3600" dirty="0">
                <a:solidFill>
                  <a:srgbClr val="FF0000"/>
                </a:solidFill>
              </a:rPr>
              <a:t>unmöglich</a:t>
            </a:r>
            <a:r>
              <a:rPr lang="de-CH" sz="3600" dirty="0"/>
              <a:t>!</a:t>
            </a:r>
          </a:p>
          <a:p>
            <a:r>
              <a:rPr lang="de-CH" sz="3600" dirty="0">
                <a:highlight>
                  <a:srgbClr val="FFFF00"/>
                </a:highlight>
              </a:rPr>
              <a:t>Solarenergie</a:t>
            </a:r>
            <a:r>
              <a:rPr lang="de-CH" sz="3600" dirty="0"/>
              <a:t> ist </a:t>
            </a:r>
            <a:r>
              <a:rPr lang="de-CH" sz="3600" dirty="0">
                <a:solidFill>
                  <a:srgbClr val="FF0000"/>
                </a:solidFill>
              </a:rPr>
              <a:t>keine Lösung </a:t>
            </a:r>
            <a:r>
              <a:rPr lang="de-CH" sz="3600" dirty="0"/>
              <a:t>für die </a:t>
            </a:r>
            <a:r>
              <a:rPr lang="de-CH" sz="3600" dirty="0">
                <a:solidFill>
                  <a:srgbClr val="FF0000"/>
                </a:solidFill>
              </a:rPr>
              <a:t>Winterstromlücke</a:t>
            </a:r>
            <a:r>
              <a:rPr lang="de-CH" sz="3600" dirty="0"/>
              <a:t>!</a:t>
            </a:r>
          </a:p>
          <a:p>
            <a:r>
              <a:rPr lang="de-CH" sz="3600" dirty="0"/>
              <a:t>Strom / Elektrizität ist das </a:t>
            </a:r>
            <a:r>
              <a:rPr lang="de-CH" sz="3600" dirty="0">
                <a:solidFill>
                  <a:srgbClr val="FF0000"/>
                </a:solidFill>
              </a:rPr>
              <a:t>Problem</a:t>
            </a:r>
            <a:r>
              <a:rPr lang="de-CH" sz="3600" dirty="0"/>
              <a:t> nicht Thermische Energie</a:t>
            </a:r>
          </a:p>
          <a:p>
            <a:r>
              <a:rPr lang="de-CH" sz="3600" dirty="0"/>
              <a:t>Mit </a:t>
            </a:r>
            <a:r>
              <a:rPr lang="de-CH" sz="3600" dirty="0">
                <a:highlight>
                  <a:srgbClr val="FFFF00"/>
                </a:highlight>
              </a:rPr>
              <a:t>Solarenergie</a:t>
            </a:r>
            <a:r>
              <a:rPr lang="de-CH" sz="3600" dirty="0"/>
              <a:t> haben wir im Sommer </a:t>
            </a:r>
            <a:r>
              <a:rPr lang="de-CH" sz="3600" dirty="0">
                <a:solidFill>
                  <a:srgbClr val="FF0000"/>
                </a:solidFill>
              </a:rPr>
              <a:t>zu viel </a:t>
            </a:r>
            <a:r>
              <a:rPr lang="de-CH" sz="3600" dirty="0"/>
              <a:t>Energie, die das Netz </a:t>
            </a:r>
            <a:r>
              <a:rPr lang="de-CH" sz="3600" dirty="0">
                <a:solidFill>
                  <a:srgbClr val="FF0000"/>
                </a:solidFill>
              </a:rPr>
              <a:t>zusammenbrechen</a:t>
            </a:r>
            <a:r>
              <a:rPr lang="de-CH" sz="3600" dirty="0"/>
              <a:t> lässt!</a:t>
            </a:r>
          </a:p>
          <a:p>
            <a:r>
              <a:rPr lang="de-CH" sz="3600" dirty="0"/>
              <a:t>Mit </a:t>
            </a:r>
            <a:r>
              <a:rPr lang="de-CH" sz="3600" dirty="0">
                <a:highlight>
                  <a:srgbClr val="FFFF00"/>
                </a:highlight>
              </a:rPr>
              <a:t>Solarenergie</a:t>
            </a:r>
            <a:r>
              <a:rPr lang="de-CH" sz="3600" dirty="0"/>
              <a:t> haben wir im Sommer </a:t>
            </a:r>
            <a:r>
              <a:rPr lang="de-CH" sz="3600" dirty="0">
                <a:solidFill>
                  <a:srgbClr val="FF0000"/>
                </a:solidFill>
              </a:rPr>
              <a:t>schwankend</a:t>
            </a:r>
            <a:r>
              <a:rPr lang="de-CH" sz="3600" dirty="0"/>
              <a:t> Energie, die das Netz </a:t>
            </a:r>
            <a:r>
              <a:rPr lang="de-CH" sz="3600" dirty="0">
                <a:solidFill>
                  <a:srgbClr val="FF0000"/>
                </a:solidFill>
              </a:rPr>
              <a:t>destabilisiert</a:t>
            </a:r>
            <a:r>
              <a:rPr lang="de-CH" sz="3600" dirty="0"/>
              <a:t>!</a:t>
            </a:r>
          </a:p>
          <a:p>
            <a:r>
              <a:rPr lang="de-CH" sz="3600" i="1" dirty="0">
                <a:solidFill>
                  <a:srgbClr val="0070C0"/>
                </a:solidFill>
              </a:rPr>
              <a:t>Was hast du geleistet? Geh du mit gutem Beispiel voran!</a:t>
            </a:r>
          </a:p>
          <a:p>
            <a:endParaRPr lang="de-CH" sz="3600" dirty="0"/>
          </a:p>
        </p:txBody>
      </p:sp>
    </p:spTree>
    <p:extLst>
      <p:ext uri="{BB962C8B-B14F-4D97-AF65-F5344CB8AC3E}">
        <p14:creationId xmlns:p14="http://schemas.microsoft.com/office/powerpoint/2010/main" val="227204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F95EE-58D1-4B9C-A9DB-5CC171140617}"/>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4AF46FBC-306F-4F75-B494-E09F4C1D9C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0" y="-1419726"/>
            <a:ext cx="12192000" cy="9144000"/>
          </a:xfrm>
        </p:spPr>
      </p:pic>
    </p:spTree>
    <p:extLst>
      <p:ext uri="{BB962C8B-B14F-4D97-AF65-F5344CB8AC3E}">
        <p14:creationId xmlns:p14="http://schemas.microsoft.com/office/powerpoint/2010/main" val="2676440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61F52-C548-41BC-939A-3D2CE6F774A5}"/>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7949C1DB-B8E5-4865-A857-73A336EF3F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0" y="-304716"/>
            <a:ext cx="12192000" cy="9144000"/>
          </a:xfrm>
        </p:spPr>
      </p:pic>
    </p:spTree>
    <p:extLst>
      <p:ext uri="{BB962C8B-B14F-4D97-AF65-F5344CB8AC3E}">
        <p14:creationId xmlns:p14="http://schemas.microsoft.com/office/powerpoint/2010/main" val="384630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2C625-8A13-495C-A64A-904C523FC0CE}"/>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7A14D79A-E081-4B4C-B706-B65E0228C9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258"/>
            <a:ext cx="12192000" cy="9144000"/>
          </a:xfrm>
        </p:spPr>
      </p:pic>
    </p:spTree>
    <p:extLst>
      <p:ext uri="{BB962C8B-B14F-4D97-AF65-F5344CB8AC3E}">
        <p14:creationId xmlns:p14="http://schemas.microsoft.com/office/powerpoint/2010/main" val="3144389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DF31E-F7B4-4E66-8E0A-6BE11FDA6DC1}"/>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6D28AF15-9B31-4F70-81E8-34A30D434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94084"/>
            <a:ext cx="12192000" cy="9144000"/>
          </a:xfrm>
        </p:spPr>
      </p:pic>
    </p:spTree>
    <p:extLst>
      <p:ext uri="{BB962C8B-B14F-4D97-AF65-F5344CB8AC3E}">
        <p14:creationId xmlns:p14="http://schemas.microsoft.com/office/powerpoint/2010/main" val="291713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46FBA-BCDB-499D-9C91-BA134D581B20}"/>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7E4B5E89-B9BC-46A7-96CA-4BB6D72E7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39958"/>
            <a:ext cx="12192000" cy="9144000"/>
          </a:xfrm>
        </p:spPr>
      </p:pic>
    </p:spTree>
    <p:extLst>
      <p:ext uri="{BB962C8B-B14F-4D97-AF65-F5344CB8AC3E}">
        <p14:creationId xmlns:p14="http://schemas.microsoft.com/office/powerpoint/2010/main" val="17522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A2BF957-6DD4-4151-82D0-206577FEC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7"/>
            <a:ext cx="9144000" cy="6858000"/>
          </a:xfrm>
          <a:prstGeom prst="rect">
            <a:avLst/>
          </a:prstGeom>
        </p:spPr>
      </p:pic>
      <p:sp>
        <p:nvSpPr>
          <p:cNvPr id="2" name="Titel 1">
            <a:extLst>
              <a:ext uri="{FF2B5EF4-FFF2-40B4-BE49-F238E27FC236}">
                <a16:creationId xmlns:a16="http://schemas.microsoft.com/office/drawing/2014/main" id="{F8256AC2-2D69-4C18-9E9A-CC9182CFB3C0}"/>
              </a:ext>
            </a:extLst>
          </p:cNvPr>
          <p:cNvSpPr>
            <a:spLocks noGrp="1"/>
          </p:cNvSpPr>
          <p:nvPr>
            <p:ph type="title"/>
          </p:nvPr>
        </p:nvSpPr>
        <p:spPr/>
        <p:txBody>
          <a:bodyPr/>
          <a:lstStyle/>
          <a:p>
            <a:r>
              <a:rPr lang="de-CH" dirty="0"/>
              <a:t>12 WCs – 1 gemeinsames Bad </a:t>
            </a:r>
            <a:br>
              <a:rPr lang="de-CH" dirty="0"/>
            </a:br>
            <a:r>
              <a:rPr lang="de-CH" dirty="0"/>
              <a:t>Fussball-Spiel</a:t>
            </a:r>
          </a:p>
        </p:txBody>
      </p:sp>
      <p:pic>
        <p:nvPicPr>
          <p:cNvPr id="5" name="Inhaltsplatzhalter 4">
            <a:extLst>
              <a:ext uri="{FF2B5EF4-FFF2-40B4-BE49-F238E27FC236}">
                <a16:creationId xmlns:a16="http://schemas.microsoft.com/office/drawing/2014/main" id="{71C1BD7E-A45E-44F4-90EA-02C4E2D30F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9095" y="1455821"/>
            <a:ext cx="7202905" cy="5402179"/>
          </a:xfrm>
        </p:spPr>
      </p:pic>
    </p:spTree>
    <p:extLst>
      <p:ext uri="{BB962C8B-B14F-4D97-AF65-F5344CB8AC3E}">
        <p14:creationId xmlns:p14="http://schemas.microsoft.com/office/powerpoint/2010/main" val="196014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0AB1958-0106-4ED9-8F3F-560E29C7C3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4484"/>
            <a:ext cx="9689432" cy="7267074"/>
          </a:xfrm>
        </p:spPr>
      </p:pic>
      <p:sp>
        <p:nvSpPr>
          <p:cNvPr id="2" name="Titel 1">
            <a:extLst>
              <a:ext uri="{FF2B5EF4-FFF2-40B4-BE49-F238E27FC236}">
                <a16:creationId xmlns:a16="http://schemas.microsoft.com/office/drawing/2014/main" id="{D503A815-1B10-4E53-A283-8C7F03BE3D2F}"/>
              </a:ext>
            </a:extLst>
          </p:cNvPr>
          <p:cNvSpPr>
            <a:spLocks noGrp="1"/>
          </p:cNvSpPr>
          <p:nvPr>
            <p:ph type="title"/>
          </p:nvPr>
        </p:nvSpPr>
        <p:spPr>
          <a:xfrm>
            <a:off x="1317434" y="5375792"/>
            <a:ext cx="10515600" cy="1325563"/>
          </a:xfrm>
        </p:spPr>
        <p:txBody>
          <a:bodyPr/>
          <a:lstStyle/>
          <a:p>
            <a:r>
              <a:rPr lang="de-CH" dirty="0">
                <a:solidFill>
                  <a:schemeClr val="tx1">
                    <a:lumMod val="95000"/>
                    <a:lumOff val="5000"/>
                  </a:schemeClr>
                </a:solidFill>
                <a:effectLst>
                  <a:outerShdw blurRad="38100" dist="38100" dir="2700000" algn="tl">
                    <a:srgbClr val="000000">
                      <a:alpha val="43137"/>
                    </a:srgbClr>
                  </a:outerShdw>
                </a:effectLst>
                <a:latin typeface="+mn-lt"/>
              </a:rPr>
              <a:t>Zimmer mit viel </a:t>
            </a:r>
            <a:r>
              <a:rPr lang="de-CH" b="1" dirty="0">
                <a:solidFill>
                  <a:schemeClr val="tx1">
                    <a:lumMod val="95000"/>
                    <a:lumOff val="5000"/>
                  </a:schemeClr>
                </a:solidFill>
                <a:effectLst>
                  <a:outerShdw blurRad="38100" dist="38100" dir="2700000" algn="tl">
                    <a:srgbClr val="000000">
                      <a:alpha val="43137"/>
                    </a:srgbClr>
                  </a:outerShdw>
                </a:effectLst>
                <a:latin typeface="+mn-lt"/>
              </a:rPr>
              <a:t>Massiv-Holz </a:t>
            </a:r>
            <a:br>
              <a:rPr lang="de-CH" dirty="0">
                <a:solidFill>
                  <a:schemeClr val="tx1">
                    <a:lumMod val="95000"/>
                    <a:lumOff val="5000"/>
                  </a:schemeClr>
                </a:solidFill>
                <a:effectLst>
                  <a:outerShdw blurRad="38100" dist="38100" dir="2700000" algn="tl">
                    <a:srgbClr val="000000">
                      <a:alpha val="43137"/>
                    </a:srgbClr>
                  </a:outerShdw>
                </a:effectLst>
                <a:latin typeface="+mn-lt"/>
              </a:rPr>
            </a:br>
            <a:r>
              <a:rPr lang="de-CH" b="1" dirty="0">
                <a:solidFill>
                  <a:schemeClr val="tx1">
                    <a:lumMod val="95000"/>
                    <a:lumOff val="5000"/>
                  </a:schemeClr>
                </a:solidFill>
                <a:effectLst>
                  <a:outerShdw blurRad="38100" dist="38100" dir="2700000" algn="tl">
                    <a:srgbClr val="000000">
                      <a:alpha val="43137"/>
                    </a:srgbClr>
                  </a:outerShdw>
                </a:effectLst>
                <a:latin typeface="+mn-lt"/>
              </a:rPr>
              <a:t>14cm Holzwände, gedübelt  </a:t>
            </a:r>
            <a:r>
              <a:rPr lang="de-CH" dirty="0">
                <a:solidFill>
                  <a:schemeClr val="tx1">
                    <a:lumMod val="95000"/>
                    <a:lumOff val="5000"/>
                  </a:schemeClr>
                </a:solidFill>
                <a:effectLst>
                  <a:outerShdw blurRad="38100" dist="38100" dir="2700000" algn="tl">
                    <a:srgbClr val="000000">
                      <a:alpha val="43137"/>
                    </a:srgbClr>
                  </a:outerShdw>
                </a:effectLst>
                <a:latin typeface="+mn-lt"/>
              </a:rPr>
              <a:t>-  nicht geleimt</a:t>
            </a:r>
          </a:p>
        </p:txBody>
      </p:sp>
    </p:spTree>
    <p:extLst>
      <p:ext uri="{BB962C8B-B14F-4D97-AF65-F5344CB8AC3E}">
        <p14:creationId xmlns:p14="http://schemas.microsoft.com/office/powerpoint/2010/main" val="974081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3D2BF-5505-4625-9D04-EE0C5C80045D}"/>
              </a:ext>
            </a:extLst>
          </p:cNvPr>
          <p:cNvSpPr>
            <a:spLocks noGrp="1"/>
          </p:cNvSpPr>
          <p:nvPr>
            <p:ph type="title"/>
          </p:nvPr>
        </p:nvSpPr>
        <p:spPr/>
        <p:txBody>
          <a:bodyPr/>
          <a:lstStyle/>
          <a:p>
            <a:r>
              <a:rPr lang="de-CH" dirty="0"/>
              <a:t>Die Baupläne des Minergie-P Hauses</a:t>
            </a:r>
          </a:p>
        </p:txBody>
      </p:sp>
      <p:sp>
        <p:nvSpPr>
          <p:cNvPr id="3" name="Inhaltsplatzhalter 2">
            <a:extLst>
              <a:ext uri="{FF2B5EF4-FFF2-40B4-BE49-F238E27FC236}">
                <a16:creationId xmlns:a16="http://schemas.microsoft.com/office/drawing/2014/main" id="{268C0374-D29F-43EE-B1F4-38EEB0C0512B}"/>
              </a:ext>
            </a:extLst>
          </p:cNvPr>
          <p:cNvSpPr>
            <a:spLocks noGrp="1"/>
          </p:cNvSpPr>
          <p:nvPr>
            <p:ph idx="1"/>
          </p:nvPr>
        </p:nvSpPr>
        <p:spPr>
          <a:xfrm>
            <a:off x="838199" y="1825624"/>
            <a:ext cx="11039475" cy="4784725"/>
          </a:xfrm>
        </p:spPr>
        <p:txBody>
          <a:bodyPr>
            <a:noAutofit/>
          </a:bodyPr>
          <a:lstStyle/>
          <a:p>
            <a:r>
              <a:rPr lang="de-CH" b="1" dirty="0">
                <a:latin typeface="Corbel" panose="020B0503020204020204" pitchFamily="34" charset="0"/>
              </a:rPr>
              <a:t>15 Zimmer </a:t>
            </a:r>
            <a:r>
              <a:rPr lang="de-CH" dirty="0">
                <a:latin typeface="Corbel" panose="020B0503020204020204" pitchFamily="34" charset="0"/>
              </a:rPr>
              <a:t>werden vermietet in</a:t>
            </a:r>
          </a:p>
          <a:p>
            <a:r>
              <a:rPr lang="de-CH" dirty="0">
                <a:latin typeface="Corbel" panose="020B0503020204020204" pitchFamily="34" charset="0"/>
              </a:rPr>
              <a:t>5 	</a:t>
            </a:r>
            <a:r>
              <a:rPr lang="de-CH" b="1" dirty="0">
                <a:latin typeface="Corbel" panose="020B0503020204020204" pitchFamily="34" charset="0"/>
              </a:rPr>
              <a:t>3,5 Zimmer Wohnungen </a:t>
            </a:r>
            <a:r>
              <a:rPr lang="de-CH" dirty="0">
                <a:latin typeface="Corbel" panose="020B0503020204020204" pitchFamily="34" charset="0"/>
              </a:rPr>
              <a:t>mit je eigener Komfortlüftung</a:t>
            </a:r>
          </a:p>
          <a:p>
            <a:pPr marL="0" indent="0">
              <a:buNone/>
            </a:pPr>
            <a:r>
              <a:rPr lang="de-CH" dirty="0">
                <a:solidFill>
                  <a:schemeClr val="accent1">
                    <a:lumMod val="75000"/>
                  </a:schemeClr>
                </a:solidFill>
                <a:latin typeface="Corbel" panose="020B0503020204020204" pitchFamily="34" charset="0"/>
              </a:rPr>
              <a:t>Gemeinsam</a:t>
            </a:r>
            <a:r>
              <a:rPr lang="de-CH" dirty="0">
                <a:latin typeface="Corbel" panose="020B0503020204020204" pitchFamily="34" charset="0"/>
              </a:rPr>
              <a:t>: </a:t>
            </a:r>
          </a:p>
          <a:p>
            <a:pPr marL="2695575" indent="-457200"/>
            <a:r>
              <a:rPr lang="de-CH" dirty="0">
                <a:latin typeface="Corbel" panose="020B0503020204020204" pitchFamily="34" charset="0"/>
              </a:rPr>
              <a:t>2 Wohnküchen</a:t>
            </a:r>
          </a:p>
          <a:p>
            <a:pPr marL="2695575" indent="-457200"/>
            <a:r>
              <a:rPr lang="de-CH" dirty="0">
                <a:latin typeface="Corbel" panose="020B0503020204020204" pitchFamily="34" charset="0"/>
              </a:rPr>
              <a:t>3 Keller (Vorrat, Lager, Velo)</a:t>
            </a:r>
          </a:p>
          <a:p>
            <a:pPr marL="2695575" indent="-457200"/>
            <a:r>
              <a:rPr lang="de-CH" dirty="0">
                <a:latin typeface="Corbel" panose="020B0503020204020204" pitchFamily="34" charset="0"/>
              </a:rPr>
              <a:t>1 Bad</a:t>
            </a:r>
          </a:p>
          <a:p>
            <a:pPr marL="2695575" indent="-457200"/>
            <a:r>
              <a:rPr lang="de-CH" dirty="0">
                <a:latin typeface="Corbel" panose="020B0503020204020204" pitchFamily="34" charset="0"/>
              </a:rPr>
              <a:t>1 Galerie</a:t>
            </a:r>
          </a:p>
          <a:p>
            <a:pPr marL="2695575" indent="-457200"/>
            <a:r>
              <a:rPr lang="de-CH" dirty="0">
                <a:latin typeface="Corbel" panose="020B0503020204020204" pitchFamily="34" charset="0"/>
              </a:rPr>
              <a:t>2 Garagenplätze</a:t>
            </a:r>
          </a:p>
          <a:p>
            <a:pPr marL="2695575" indent="-457200"/>
            <a:r>
              <a:rPr lang="de-CH" dirty="0">
                <a:latin typeface="Corbel" panose="020B0503020204020204" pitchFamily="34" charset="0"/>
              </a:rPr>
              <a:t>8 Parkplätze</a:t>
            </a:r>
          </a:p>
        </p:txBody>
      </p:sp>
    </p:spTree>
    <p:extLst>
      <p:ext uri="{BB962C8B-B14F-4D97-AF65-F5344CB8AC3E}">
        <p14:creationId xmlns:p14="http://schemas.microsoft.com/office/powerpoint/2010/main" val="912206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A2AE5-147C-4280-90D4-DC0DDD26598A}"/>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92A9CB0F-36E0-4A8A-8243-BCBF34C5E02D}"/>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DF5EBD24-8676-47CA-9EAC-BAF5DA7B3254}"/>
              </a:ext>
            </a:extLst>
          </p:cNvPr>
          <p:cNvPicPr>
            <a:picLocks noChangeAspect="1"/>
          </p:cNvPicPr>
          <p:nvPr/>
        </p:nvPicPr>
        <p:blipFill>
          <a:blip r:embed="rId2"/>
          <a:stretch>
            <a:fillRect/>
          </a:stretch>
        </p:blipFill>
        <p:spPr>
          <a:xfrm>
            <a:off x="2418347" y="-501878"/>
            <a:ext cx="8335377" cy="7978355"/>
          </a:xfrm>
          <a:prstGeom prst="rect">
            <a:avLst/>
          </a:prstGeom>
        </p:spPr>
      </p:pic>
    </p:spTree>
    <p:extLst>
      <p:ext uri="{BB962C8B-B14F-4D97-AF65-F5344CB8AC3E}">
        <p14:creationId xmlns:p14="http://schemas.microsoft.com/office/powerpoint/2010/main" val="125924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B0269-297A-4BD0-B884-31322FDF0D6D}"/>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8F0A2F44-9F87-4280-8143-504BD4438CCE}"/>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ED23A391-9380-4827-BDE3-FD6AEE766442}"/>
              </a:ext>
            </a:extLst>
          </p:cNvPr>
          <p:cNvPicPr>
            <a:picLocks noChangeAspect="1"/>
          </p:cNvPicPr>
          <p:nvPr/>
        </p:nvPicPr>
        <p:blipFill>
          <a:blip r:embed="rId2"/>
          <a:stretch>
            <a:fillRect/>
          </a:stretch>
        </p:blipFill>
        <p:spPr>
          <a:xfrm>
            <a:off x="206863" y="0"/>
            <a:ext cx="10970473" cy="6858000"/>
          </a:xfrm>
          <a:prstGeom prst="rect">
            <a:avLst/>
          </a:prstGeom>
        </p:spPr>
      </p:pic>
    </p:spTree>
    <p:extLst>
      <p:ext uri="{BB962C8B-B14F-4D97-AF65-F5344CB8AC3E}">
        <p14:creationId xmlns:p14="http://schemas.microsoft.com/office/powerpoint/2010/main" val="284732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522D8-314D-4A70-9B4D-AC330F9F7E11}"/>
              </a:ext>
            </a:extLst>
          </p:cNvPr>
          <p:cNvSpPr>
            <a:spLocks noGrp="1"/>
          </p:cNvSpPr>
          <p:nvPr>
            <p:ph type="title"/>
          </p:nvPr>
        </p:nvSpPr>
        <p:spPr>
          <a:xfrm>
            <a:off x="314325" y="365125"/>
            <a:ext cx="9921875" cy="1558268"/>
          </a:xfrm>
        </p:spPr>
        <p:txBody>
          <a:bodyPr>
            <a:normAutofit fontScale="90000"/>
          </a:bodyPr>
          <a:lstStyle/>
          <a:p>
            <a:r>
              <a:rPr lang="de-CH" dirty="0"/>
              <a:t>Ist der Heizenergieverbrauch relevant?</a:t>
            </a:r>
            <a:br>
              <a:rPr lang="de-CH" dirty="0"/>
            </a:br>
            <a:br>
              <a:rPr lang="de-CH" dirty="0"/>
            </a:br>
            <a:r>
              <a:rPr lang="de-CH" dirty="0"/>
              <a:t>Gesamt </a:t>
            </a:r>
            <a:r>
              <a:rPr lang="de-CH" sz="4000" dirty="0"/>
              <a:t>‘Energieverbrauch’ </a:t>
            </a:r>
            <a:r>
              <a:rPr lang="de-CH" sz="4000" b="1" dirty="0"/>
              <a:t>Schweiz 208TWh </a:t>
            </a:r>
            <a:r>
              <a:rPr lang="de-CH" sz="4000" dirty="0"/>
              <a:t>(2020)</a:t>
            </a:r>
            <a:endParaRPr lang="de-CH" sz="3100" dirty="0">
              <a:solidFill>
                <a:schemeClr val="bg1">
                  <a:lumMod val="50000"/>
                </a:schemeClr>
              </a:solidFill>
            </a:endParaRPr>
          </a:p>
        </p:txBody>
      </p:sp>
      <p:sp>
        <p:nvSpPr>
          <p:cNvPr id="3" name="Inhaltsplatzhalter 2">
            <a:extLst>
              <a:ext uri="{FF2B5EF4-FFF2-40B4-BE49-F238E27FC236}">
                <a16:creationId xmlns:a16="http://schemas.microsoft.com/office/drawing/2014/main" id="{C7684614-7A87-44C7-A1AF-C83660992158}"/>
              </a:ext>
            </a:extLst>
          </p:cNvPr>
          <p:cNvSpPr>
            <a:spLocks noGrp="1"/>
          </p:cNvSpPr>
          <p:nvPr>
            <p:ph idx="1"/>
          </p:nvPr>
        </p:nvSpPr>
        <p:spPr>
          <a:xfrm>
            <a:off x="245660" y="2049516"/>
            <a:ext cx="11764370" cy="4800545"/>
          </a:xfrm>
        </p:spPr>
        <p:txBody>
          <a:bodyPr>
            <a:normAutofit/>
          </a:bodyPr>
          <a:lstStyle/>
          <a:p>
            <a:r>
              <a:rPr lang="de-CH" b="1" dirty="0"/>
              <a:t>100TWh </a:t>
            </a:r>
            <a:r>
              <a:rPr lang="de-CH" dirty="0"/>
              <a:t>‘verbrauchen’ </a:t>
            </a:r>
            <a:r>
              <a:rPr lang="de-CH" b="1" dirty="0"/>
              <a:t>die Gebäude,</a:t>
            </a:r>
            <a:r>
              <a:rPr lang="de-CH" dirty="0"/>
              <a:t> davon werden </a:t>
            </a:r>
            <a:r>
              <a:rPr lang="de-CH" b="1" dirty="0">
                <a:solidFill>
                  <a:srgbClr val="FF0000"/>
                </a:solidFill>
              </a:rPr>
              <a:t>75TWh verheizt. </a:t>
            </a:r>
          </a:p>
          <a:p>
            <a:r>
              <a:rPr lang="de-CH" dirty="0"/>
              <a:t>Heizfläche CH </a:t>
            </a:r>
            <a:r>
              <a:rPr lang="de-CH" b="1" dirty="0"/>
              <a:t>800Mio m2 brauchen jeden </a:t>
            </a:r>
            <a:r>
              <a:rPr lang="de-CH" b="1" dirty="0">
                <a:highlight>
                  <a:srgbClr val="00FFFF"/>
                </a:highlight>
              </a:rPr>
              <a:t>Winter</a:t>
            </a:r>
            <a:r>
              <a:rPr lang="de-CH" b="1" dirty="0"/>
              <a:t> 75TWh zum Heizen</a:t>
            </a:r>
            <a:r>
              <a:rPr lang="de-CH" dirty="0"/>
              <a:t>.</a:t>
            </a:r>
          </a:p>
          <a:p>
            <a:r>
              <a:rPr lang="de-CH" sz="6000" dirty="0"/>
              <a:t>75TWh sind 75’000’000’000’000Wh</a:t>
            </a:r>
          </a:p>
          <a:p>
            <a:r>
              <a:rPr lang="de-CH" dirty="0"/>
              <a:t>12 Nullen !</a:t>
            </a:r>
          </a:p>
          <a:p>
            <a:r>
              <a:rPr lang="de-CH" dirty="0">
                <a:solidFill>
                  <a:srgbClr val="FF0000"/>
                </a:solidFill>
              </a:rPr>
              <a:t>1m</a:t>
            </a:r>
            <a:r>
              <a:rPr lang="de-CH" baseline="30000" dirty="0">
                <a:solidFill>
                  <a:srgbClr val="FF0000"/>
                </a:solidFill>
              </a:rPr>
              <a:t>2</a:t>
            </a:r>
            <a:r>
              <a:rPr lang="de-CH" dirty="0"/>
              <a:t> braucht somit 93’750 Wh oder </a:t>
            </a:r>
            <a:r>
              <a:rPr lang="de-CH" dirty="0">
                <a:solidFill>
                  <a:srgbClr val="FF0000"/>
                </a:solidFill>
              </a:rPr>
              <a:t>94kWh jedes Jahr im Winter. </a:t>
            </a:r>
          </a:p>
          <a:p>
            <a:r>
              <a:rPr lang="de-CH" dirty="0"/>
              <a:t>Das sind nicht die Schlimmsten, </a:t>
            </a:r>
            <a:br>
              <a:rPr lang="de-CH" dirty="0"/>
            </a:br>
            <a:r>
              <a:rPr lang="de-CH" dirty="0"/>
              <a:t>das ist der </a:t>
            </a:r>
            <a:r>
              <a:rPr lang="de-CH" u="sng" dirty="0"/>
              <a:t>Durchschnittsverbrauch</a:t>
            </a:r>
            <a:r>
              <a:rPr lang="de-CH" dirty="0"/>
              <a:t> in der Schweiz!</a:t>
            </a:r>
          </a:p>
          <a:p>
            <a:r>
              <a:rPr lang="de-CH" dirty="0"/>
              <a:t>…und fällt in die </a:t>
            </a:r>
            <a:r>
              <a:rPr lang="de-CH" u="sng" dirty="0"/>
              <a:t>produktionsarme</a:t>
            </a:r>
            <a:r>
              <a:rPr lang="de-CH" dirty="0"/>
              <a:t> Winter-Zeit! </a:t>
            </a:r>
          </a:p>
        </p:txBody>
      </p:sp>
      <p:sp>
        <p:nvSpPr>
          <p:cNvPr id="4" name="Textfeld 3">
            <a:extLst>
              <a:ext uri="{FF2B5EF4-FFF2-40B4-BE49-F238E27FC236}">
                <a16:creationId xmlns:a16="http://schemas.microsoft.com/office/drawing/2014/main" id="{CDC6C74C-427F-E60A-09F4-4091E3C30A01}"/>
              </a:ext>
            </a:extLst>
          </p:cNvPr>
          <p:cNvSpPr txBox="1"/>
          <p:nvPr/>
        </p:nvSpPr>
        <p:spPr>
          <a:xfrm rot="427014">
            <a:off x="8468152" y="222325"/>
            <a:ext cx="3663604" cy="1200329"/>
          </a:xfrm>
          <a:prstGeom prst="rect">
            <a:avLst/>
          </a:prstGeom>
          <a:noFill/>
        </p:spPr>
        <p:txBody>
          <a:bodyPr wrap="square" rtlCol="0">
            <a:spAutoFit/>
          </a:bodyPr>
          <a:lstStyle/>
          <a:p>
            <a:r>
              <a:rPr lang="de-CH" sz="2400" dirty="0">
                <a:solidFill>
                  <a:srgbClr val="FF0000"/>
                </a:solidFill>
              </a:rPr>
              <a:t>Ist 36% des </a:t>
            </a:r>
          </a:p>
          <a:p>
            <a:r>
              <a:rPr lang="de-CH" sz="2400" dirty="0">
                <a:solidFill>
                  <a:srgbClr val="FF0000"/>
                </a:solidFill>
              </a:rPr>
              <a:t>Gesamtenergieverbrauchs </a:t>
            </a:r>
          </a:p>
          <a:p>
            <a:r>
              <a:rPr lang="de-CH" sz="2400" dirty="0">
                <a:solidFill>
                  <a:srgbClr val="FF0000"/>
                </a:solidFill>
              </a:rPr>
              <a:t>relevant?</a:t>
            </a:r>
            <a:endParaRPr lang="de-CH" sz="2400" dirty="0">
              <a:solidFill>
                <a:srgbClr val="00B050"/>
              </a:solidFill>
            </a:endParaRPr>
          </a:p>
        </p:txBody>
      </p:sp>
    </p:spTree>
    <p:extLst>
      <p:ext uri="{BB962C8B-B14F-4D97-AF65-F5344CB8AC3E}">
        <p14:creationId xmlns:p14="http://schemas.microsoft.com/office/powerpoint/2010/main" val="210881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EBDA1B-3546-42FA-B2E6-0827AB99B708}"/>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6EA7F5EF-70EB-4415-9D0E-16CF98D54E6F}"/>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6E5A2158-F6D7-429B-AD57-C71D8BF4AFB2}"/>
              </a:ext>
            </a:extLst>
          </p:cNvPr>
          <p:cNvPicPr>
            <a:picLocks noChangeAspect="1"/>
          </p:cNvPicPr>
          <p:nvPr/>
        </p:nvPicPr>
        <p:blipFill>
          <a:blip r:embed="rId2"/>
          <a:stretch>
            <a:fillRect/>
          </a:stretch>
        </p:blipFill>
        <p:spPr>
          <a:xfrm>
            <a:off x="-1" y="-455993"/>
            <a:ext cx="11534275" cy="7857358"/>
          </a:xfrm>
          <a:prstGeom prst="rect">
            <a:avLst/>
          </a:prstGeom>
        </p:spPr>
      </p:pic>
    </p:spTree>
    <p:extLst>
      <p:ext uri="{BB962C8B-B14F-4D97-AF65-F5344CB8AC3E}">
        <p14:creationId xmlns:p14="http://schemas.microsoft.com/office/powerpoint/2010/main" val="2745002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6CBC4-8631-42FE-9B0A-2FEC73005CB8}"/>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6E5451D4-2E95-47B3-A984-369795165299}"/>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C91AFD79-65FE-4CD3-8F0F-1E5322D179F3}"/>
              </a:ext>
            </a:extLst>
          </p:cNvPr>
          <p:cNvPicPr>
            <a:picLocks noChangeAspect="1"/>
          </p:cNvPicPr>
          <p:nvPr/>
        </p:nvPicPr>
        <p:blipFill>
          <a:blip r:embed="rId2"/>
          <a:stretch>
            <a:fillRect/>
          </a:stretch>
        </p:blipFill>
        <p:spPr>
          <a:xfrm>
            <a:off x="830887" y="0"/>
            <a:ext cx="10530225" cy="6858000"/>
          </a:xfrm>
          <a:prstGeom prst="rect">
            <a:avLst/>
          </a:prstGeom>
        </p:spPr>
      </p:pic>
    </p:spTree>
    <p:extLst>
      <p:ext uri="{BB962C8B-B14F-4D97-AF65-F5344CB8AC3E}">
        <p14:creationId xmlns:p14="http://schemas.microsoft.com/office/powerpoint/2010/main" val="41269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0B6A4-1298-43EE-A6BA-01F5552A074A}"/>
              </a:ext>
            </a:extLst>
          </p:cNvPr>
          <p:cNvSpPr>
            <a:spLocks noGrp="1"/>
          </p:cNvSpPr>
          <p:nvPr>
            <p:ph type="title"/>
          </p:nvPr>
        </p:nvSpPr>
        <p:spPr>
          <a:xfrm>
            <a:off x="9410700" y="20745"/>
            <a:ext cx="2781300" cy="6816510"/>
          </a:xfrm>
        </p:spPr>
        <p:txBody>
          <a:bodyPr>
            <a:normAutofit/>
          </a:bodyPr>
          <a:lstStyle/>
          <a:p>
            <a:pPr algn="r"/>
            <a:r>
              <a:rPr lang="de-CH" dirty="0"/>
              <a:t>Solarplan:</a:t>
            </a:r>
            <a:br>
              <a:rPr lang="de-CH" dirty="0"/>
            </a:br>
            <a:r>
              <a:rPr lang="de-CH" sz="3600" dirty="0"/>
              <a:t>Fassaden und </a:t>
            </a:r>
            <a:br>
              <a:rPr lang="de-CH" sz="3600" dirty="0"/>
            </a:br>
            <a:r>
              <a:rPr lang="de-CH" sz="3600" dirty="0"/>
              <a:t>Dächer</a:t>
            </a:r>
            <a:br>
              <a:rPr lang="de-CH" sz="3600" dirty="0"/>
            </a:br>
            <a:r>
              <a:rPr lang="de-CH" sz="3600" dirty="0"/>
              <a:t>22 Strings</a:t>
            </a:r>
            <a:br>
              <a:rPr lang="de-CH" sz="3600" dirty="0"/>
            </a:br>
            <a:r>
              <a:rPr lang="de-CH" sz="3600" dirty="0"/>
              <a:t>424 Panels </a:t>
            </a:r>
            <a:br>
              <a:rPr lang="de-CH" sz="3600" dirty="0"/>
            </a:br>
            <a:r>
              <a:rPr lang="de-CH" sz="3600" dirty="0"/>
              <a:t>à 340Wp </a:t>
            </a:r>
            <a:br>
              <a:rPr lang="de-CH" sz="3600" dirty="0"/>
            </a:br>
            <a:r>
              <a:rPr lang="de-CH" sz="3600" dirty="0"/>
              <a:t>= 144kWp</a:t>
            </a:r>
            <a:br>
              <a:rPr lang="de-CH" sz="3600" dirty="0"/>
            </a:br>
            <a:r>
              <a:rPr lang="de-CH" sz="3600" dirty="0"/>
              <a:t>96’000kWh</a:t>
            </a:r>
            <a:endParaRPr lang="de-CH" dirty="0"/>
          </a:p>
        </p:txBody>
      </p:sp>
      <p:pic>
        <p:nvPicPr>
          <p:cNvPr id="4" name="Grafik 3">
            <a:extLst>
              <a:ext uri="{FF2B5EF4-FFF2-40B4-BE49-F238E27FC236}">
                <a16:creationId xmlns:a16="http://schemas.microsoft.com/office/drawing/2014/main" id="{A567D54B-D306-B328-5077-48C13DE25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0745"/>
            <a:ext cx="9398000" cy="6858000"/>
          </a:xfrm>
          <a:prstGeom prst="rect">
            <a:avLst/>
          </a:prstGeom>
        </p:spPr>
      </p:pic>
      <p:sp>
        <p:nvSpPr>
          <p:cNvPr id="7" name="Inhaltsplatzhalter 6">
            <a:extLst>
              <a:ext uri="{FF2B5EF4-FFF2-40B4-BE49-F238E27FC236}">
                <a16:creationId xmlns:a16="http://schemas.microsoft.com/office/drawing/2014/main" id="{EF88B1E1-1E7B-E0DF-75BF-5DE1B6FB294D}"/>
              </a:ext>
            </a:extLst>
          </p:cNvPr>
          <p:cNvSpPr>
            <a:spLocks noGrp="1"/>
          </p:cNvSpPr>
          <p:nvPr>
            <p:ph idx="1"/>
          </p:nvPr>
        </p:nvSpPr>
        <p:spPr>
          <a:xfrm>
            <a:off x="9588500" y="6283325"/>
            <a:ext cx="2463800" cy="1984375"/>
          </a:xfrm>
        </p:spPr>
        <p:txBody>
          <a:bodyPr/>
          <a:lstStyle/>
          <a:p>
            <a:endParaRPr lang="de-CH" dirty="0"/>
          </a:p>
        </p:txBody>
      </p:sp>
    </p:spTree>
    <p:extLst>
      <p:ext uri="{BB962C8B-B14F-4D97-AF65-F5344CB8AC3E}">
        <p14:creationId xmlns:p14="http://schemas.microsoft.com/office/powerpoint/2010/main" val="3264973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ABD01-DD0A-483F-8A35-4306FD4F2A46}"/>
              </a:ext>
            </a:extLst>
          </p:cNvPr>
          <p:cNvSpPr>
            <a:spLocks noGrp="1"/>
          </p:cNvSpPr>
          <p:nvPr>
            <p:ph type="title"/>
          </p:nvPr>
        </p:nvSpPr>
        <p:spPr/>
        <p:txBody>
          <a:bodyPr/>
          <a:lstStyle/>
          <a:p>
            <a:r>
              <a:rPr lang="de-CH" dirty="0"/>
              <a:t>Technisch: Was ist speziell?</a:t>
            </a:r>
          </a:p>
        </p:txBody>
      </p:sp>
      <p:sp>
        <p:nvSpPr>
          <p:cNvPr id="3" name="Inhaltsplatzhalter 2">
            <a:extLst>
              <a:ext uri="{FF2B5EF4-FFF2-40B4-BE49-F238E27FC236}">
                <a16:creationId xmlns:a16="http://schemas.microsoft.com/office/drawing/2014/main" id="{9EC81155-2A2C-4E38-B4E5-A32B43EE3DC4}"/>
              </a:ext>
            </a:extLst>
          </p:cNvPr>
          <p:cNvSpPr>
            <a:spLocks noGrp="1"/>
          </p:cNvSpPr>
          <p:nvPr>
            <p:ph idx="1"/>
          </p:nvPr>
        </p:nvSpPr>
        <p:spPr/>
        <p:txBody>
          <a:bodyPr/>
          <a:lstStyle/>
          <a:p>
            <a:r>
              <a:rPr lang="de-CH" dirty="0"/>
              <a:t>Wir </a:t>
            </a:r>
            <a:r>
              <a:rPr lang="de-CH" dirty="0">
                <a:solidFill>
                  <a:srgbClr val="00B050"/>
                </a:solidFill>
              </a:rPr>
              <a:t>speichern</a:t>
            </a:r>
            <a:r>
              <a:rPr lang="de-CH" dirty="0"/>
              <a:t> die Sonnen-Energie im Sommer im Tank </a:t>
            </a:r>
            <a:r>
              <a:rPr lang="de-CH" dirty="0">
                <a:solidFill>
                  <a:srgbClr val="00B050"/>
                </a:solidFill>
              </a:rPr>
              <a:t>für den Winter</a:t>
            </a:r>
            <a:r>
              <a:rPr lang="de-CH" dirty="0"/>
              <a:t>.</a:t>
            </a:r>
          </a:p>
          <a:p>
            <a:r>
              <a:rPr lang="de-CH" dirty="0"/>
              <a:t>Wir betreiben die Wärmepumpe im Sommer.</a:t>
            </a:r>
          </a:p>
          <a:p>
            <a:r>
              <a:rPr lang="de-CH" dirty="0"/>
              <a:t>Wir </a:t>
            </a:r>
            <a:r>
              <a:rPr lang="de-CH" dirty="0">
                <a:solidFill>
                  <a:srgbClr val="0070C0"/>
                </a:solidFill>
              </a:rPr>
              <a:t>kühlen</a:t>
            </a:r>
            <a:r>
              <a:rPr lang="de-CH" dirty="0"/>
              <a:t> mit der Abluft der Wärmepumpe im Sommer das Haus.</a:t>
            </a:r>
          </a:p>
          <a:p>
            <a:r>
              <a:rPr lang="de-CH" dirty="0"/>
              <a:t>Die </a:t>
            </a:r>
            <a:r>
              <a:rPr lang="de-CH" dirty="0">
                <a:solidFill>
                  <a:srgbClr val="00B050"/>
                </a:solidFill>
              </a:rPr>
              <a:t>Wärmepumpe</a:t>
            </a:r>
            <a:r>
              <a:rPr lang="de-CH" dirty="0"/>
              <a:t> heizt den Tank auf 60°C.</a:t>
            </a:r>
          </a:p>
          <a:p>
            <a:r>
              <a:rPr lang="de-CH" dirty="0"/>
              <a:t>Die </a:t>
            </a:r>
            <a:r>
              <a:rPr lang="de-CH" dirty="0">
                <a:solidFill>
                  <a:srgbClr val="00B050"/>
                </a:solidFill>
              </a:rPr>
              <a:t>Heizstäbe</a:t>
            </a:r>
            <a:r>
              <a:rPr lang="de-CH" dirty="0"/>
              <a:t> helfen uns hohe Temperaturen (&gt;95°C) zu erreichen.</a:t>
            </a:r>
          </a:p>
          <a:p>
            <a:r>
              <a:rPr lang="de-CH" dirty="0">
                <a:solidFill>
                  <a:srgbClr val="00B050"/>
                </a:solidFill>
              </a:rPr>
              <a:t>Heizstäbe</a:t>
            </a:r>
            <a:r>
              <a:rPr lang="de-CH" dirty="0"/>
              <a:t> sind gute </a:t>
            </a:r>
            <a:r>
              <a:rPr lang="de-CH" dirty="0">
                <a:solidFill>
                  <a:srgbClr val="00B050"/>
                </a:solidFill>
              </a:rPr>
              <a:t>Spannungs-</a:t>
            </a:r>
            <a:r>
              <a:rPr lang="de-CH" dirty="0" err="1">
                <a:solidFill>
                  <a:srgbClr val="00B050"/>
                </a:solidFill>
              </a:rPr>
              <a:t>Stabilisierer</a:t>
            </a:r>
            <a:r>
              <a:rPr lang="de-CH" dirty="0"/>
              <a:t>, da sie innerhalb Sekunden analog steuerbar sind. </a:t>
            </a:r>
            <a:r>
              <a:rPr lang="de-CH" i="1" dirty="0">
                <a:solidFill>
                  <a:srgbClr val="00B050"/>
                </a:solidFill>
              </a:rPr>
              <a:t>Wenn alle dieses Prinzip übernehmen würden, könnte das Leitungsnetz reduziert werden! </a:t>
            </a:r>
          </a:p>
          <a:p>
            <a:endParaRPr lang="de-CH" dirty="0"/>
          </a:p>
        </p:txBody>
      </p:sp>
    </p:spTree>
    <p:extLst>
      <p:ext uri="{BB962C8B-B14F-4D97-AF65-F5344CB8AC3E}">
        <p14:creationId xmlns:p14="http://schemas.microsoft.com/office/powerpoint/2010/main" val="301848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1F22665-6BC6-48F4-9FF0-8F4C98EC2499}"/>
              </a:ext>
            </a:extLst>
          </p:cNvPr>
          <p:cNvPicPr>
            <a:picLocks noChangeAspect="1"/>
          </p:cNvPicPr>
          <p:nvPr/>
        </p:nvPicPr>
        <p:blipFill>
          <a:blip r:embed="rId2"/>
          <a:stretch>
            <a:fillRect/>
          </a:stretch>
        </p:blipFill>
        <p:spPr>
          <a:xfrm>
            <a:off x="838200" y="2457450"/>
            <a:ext cx="923925" cy="971550"/>
          </a:xfrm>
          <a:prstGeom prst="rect">
            <a:avLst/>
          </a:prstGeom>
        </p:spPr>
      </p:pic>
      <p:cxnSp>
        <p:nvCxnSpPr>
          <p:cNvPr id="15" name="Gerader Verbinder 14">
            <a:extLst>
              <a:ext uri="{FF2B5EF4-FFF2-40B4-BE49-F238E27FC236}">
                <a16:creationId xmlns:a16="http://schemas.microsoft.com/office/drawing/2014/main" id="{A36257A5-F128-4E7F-BB40-4C50F7C4E115}"/>
              </a:ext>
            </a:extLst>
          </p:cNvPr>
          <p:cNvCxnSpPr/>
          <p:nvPr/>
        </p:nvCxnSpPr>
        <p:spPr>
          <a:xfrm>
            <a:off x="1661198" y="2803858"/>
            <a:ext cx="520527" cy="0"/>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CCC6817-E434-4F9F-B400-6B191F7EE16A}"/>
              </a:ext>
            </a:extLst>
          </p:cNvPr>
          <p:cNvPicPr>
            <a:picLocks noChangeAspect="1"/>
          </p:cNvPicPr>
          <p:nvPr/>
        </p:nvPicPr>
        <p:blipFill>
          <a:blip r:embed="rId3"/>
          <a:stretch>
            <a:fillRect/>
          </a:stretch>
        </p:blipFill>
        <p:spPr>
          <a:xfrm>
            <a:off x="6540390" y="704969"/>
            <a:ext cx="2694345" cy="1908176"/>
          </a:xfrm>
          <a:prstGeom prst="rect">
            <a:avLst/>
          </a:prstGeom>
        </p:spPr>
      </p:pic>
      <p:sp>
        <p:nvSpPr>
          <p:cNvPr id="2" name="Titel 1">
            <a:extLst>
              <a:ext uri="{FF2B5EF4-FFF2-40B4-BE49-F238E27FC236}">
                <a16:creationId xmlns:a16="http://schemas.microsoft.com/office/drawing/2014/main" id="{EDE7442F-9C91-407A-94BF-63D56121E1E3}"/>
              </a:ext>
            </a:extLst>
          </p:cNvPr>
          <p:cNvSpPr>
            <a:spLocks noGrp="1"/>
          </p:cNvSpPr>
          <p:nvPr>
            <p:ph type="title"/>
          </p:nvPr>
        </p:nvSpPr>
        <p:spPr>
          <a:xfrm>
            <a:off x="160423" y="365125"/>
            <a:ext cx="3871844" cy="1325563"/>
          </a:xfrm>
        </p:spPr>
        <p:txBody>
          <a:bodyPr>
            <a:normAutofit/>
          </a:bodyPr>
          <a:lstStyle/>
          <a:p>
            <a:r>
              <a:rPr lang="de-CH" dirty="0"/>
              <a:t>‘Produktion’ </a:t>
            </a:r>
            <a:br>
              <a:rPr lang="de-CH" dirty="0"/>
            </a:br>
            <a:r>
              <a:rPr lang="de-CH" dirty="0"/>
              <a:t>Umwandlung</a:t>
            </a:r>
          </a:p>
        </p:txBody>
      </p:sp>
      <p:pic>
        <p:nvPicPr>
          <p:cNvPr id="34" name="Inhaltsplatzhalter 33">
            <a:extLst>
              <a:ext uri="{FF2B5EF4-FFF2-40B4-BE49-F238E27FC236}">
                <a16:creationId xmlns:a16="http://schemas.microsoft.com/office/drawing/2014/main" id="{0ADC94E1-C4CA-4FBA-BD66-E3E98EC29E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53098" y="3828300"/>
            <a:ext cx="2082463" cy="1561848"/>
          </a:xfrm>
        </p:spPr>
      </p:pic>
      <p:sp>
        <p:nvSpPr>
          <p:cNvPr id="6" name="Rechteck 5">
            <a:extLst>
              <a:ext uri="{FF2B5EF4-FFF2-40B4-BE49-F238E27FC236}">
                <a16:creationId xmlns:a16="http://schemas.microsoft.com/office/drawing/2014/main" id="{1D859183-968A-4398-B3F5-CB09D6311AF9}"/>
              </a:ext>
            </a:extLst>
          </p:cNvPr>
          <p:cNvSpPr/>
          <p:nvPr/>
        </p:nvSpPr>
        <p:spPr>
          <a:xfrm>
            <a:off x="2181725" y="1979572"/>
            <a:ext cx="1684421" cy="971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Huawei 100kW</a:t>
            </a:r>
          </a:p>
          <a:p>
            <a:pPr algn="ctr"/>
            <a:r>
              <a:rPr lang="de-CH" dirty="0"/>
              <a:t>10 MPPTs</a:t>
            </a:r>
          </a:p>
        </p:txBody>
      </p:sp>
      <p:sp>
        <p:nvSpPr>
          <p:cNvPr id="7" name="Rechteck 6">
            <a:extLst>
              <a:ext uri="{FF2B5EF4-FFF2-40B4-BE49-F238E27FC236}">
                <a16:creationId xmlns:a16="http://schemas.microsoft.com/office/drawing/2014/main" id="{A689A5B4-41F8-4D1B-99C3-C7E7854976A8}"/>
              </a:ext>
            </a:extLst>
          </p:cNvPr>
          <p:cNvSpPr/>
          <p:nvPr/>
        </p:nvSpPr>
        <p:spPr>
          <a:xfrm>
            <a:off x="2181725" y="3150267"/>
            <a:ext cx="1684421" cy="971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Huawei 60kW</a:t>
            </a:r>
          </a:p>
          <a:p>
            <a:pPr algn="ctr"/>
            <a:r>
              <a:rPr lang="de-CH" dirty="0"/>
              <a:t>6 MPPTs</a:t>
            </a:r>
          </a:p>
        </p:txBody>
      </p:sp>
      <p:pic>
        <p:nvPicPr>
          <p:cNvPr id="9" name="Grafik 8">
            <a:extLst>
              <a:ext uri="{FF2B5EF4-FFF2-40B4-BE49-F238E27FC236}">
                <a16:creationId xmlns:a16="http://schemas.microsoft.com/office/drawing/2014/main" id="{73DBCAE8-4B7B-444C-9B1A-4A96D541829D}"/>
              </a:ext>
            </a:extLst>
          </p:cNvPr>
          <p:cNvPicPr>
            <a:picLocks noChangeAspect="1"/>
          </p:cNvPicPr>
          <p:nvPr/>
        </p:nvPicPr>
        <p:blipFill>
          <a:blip r:embed="rId5"/>
          <a:stretch>
            <a:fillRect/>
          </a:stretch>
        </p:blipFill>
        <p:spPr>
          <a:xfrm>
            <a:off x="4448999" y="1628895"/>
            <a:ext cx="2654528" cy="1561850"/>
          </a:xfrm>
          <a:prstGeom prst="rect">
            <a:avLst/>
          </a:prstGeom>
          <a:solidFill>
            <a:schemeClr val="accent1">
              <a:alpha val="50000"/>
            </a:schemeClr>
          </a:solidFill>
          <a:ln w="22225">
            <a:solidFill>
              <a:schemeClr val="accent1">
                <a:alpha val="50000"/>
              </a:schemeClr>
            </a:solidFill>
          </a:ln>
        </p:spPr>
      </p:pic>
      <p:pic>
        <p:nvPicPr>
          <p:cNvPr id="13" name="Grafik 12">
            <a:extLst>
              <a:ext uri="{FF2B5EF4-FFF2-40B4-BE49-F238E27FC236}">
                <a16:creationId xmlns:a16="http://schemas.microsoft.com/office/drawing/2014/main" id="{E31F530A-F314-4138-A197-8B791B4BDAD7}"/>
              </a:ext>
            </a:extLst>
          </p:cNvPr>
          <p:cNvPicPr>
            <a:picLocks noChangeAspect="1"/>
          </p:cNvPicPr>
          <p:nvPr/>
        </p:nvPicPr>
        <p:blipFill>
          <a:blip r:embed="rId6"/>
          <a:stretch>
            <a:fillRect/>
          </a:stretch>
        </p:blipFill>
        <p:spPr>
          <a:xfrm>
            <a:off x="9583077" y="95164"/>
            <a:ext cx="1353991" cy="5795378"/>
          </a:xfrm>
          <a:prstGeom prst="rect">
            <a:avLst/>
          </a:prstGeom>
        </p:spPr>
      </p:pic>
      <p:cxnSp>
        <p:nvCxnSpPr>
          <p:cNvPr id="16" name="Gerader Verbinder 15">
            <a:extLst>
              <a:ext uri="{FF2B5EF4-FFF2-40B4-BE49-F238E27FC236}">
                <a16:creationId xmlns:a16="http://schemas.microsoft.com/office/drawing/2014/main" id="{4DAD5B4E-958E-4356-A622-B28FF9903D32}"/>
              </a:ext>
            </a:extLst>
          </p:cNvPr>
          <p:cNvCxnSpPr/>
          <p:nvPr/>
        </p:nvCxnSpPr>
        <p:spPr>
          <a:xfrm>
            <a:off x="1661197" y="3305173"/>
            <a:ext cx="520527" cy="0"/>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2B8109B-2B2D-44AC-93A2-64D855C93886}"/>
              </a:ext>
            </a:extLst>
          </p:cNvPr>
          <p:cNvCxnSpPr/>
          <p:nvPr/>
        </p:nvCxnSpPr>
        <p:spPr>
          <a:xfrm>
            <a:off x="3866146" y="2334625"/>
            <a:ext cx="520527"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5EE4A0F-BE24-41F0-B9AD-40CEA1B2FDD0}"/>
              </a:ext>
            </a:extLst>
          </p:cNvPr>
          <p:cNvCxnSpPr/>
          <p:nvPr/>
        </p:nvCxnSpPr>
        <p:spPr>
          <a:xfrm>
            <a:off x="3866146" y="4027070"/>
            <a:ext cx="520527"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DC9D241-0EA1-42C3-B75A-35FB39F34C23}"/>
              </a:ext>
            </a:extLst>
          </p:cNvPr>
          <p:cNvCxnSpPr>
            <a:cxnSpLocks/>
          </p:cNvCxnSpPr>
          <p:nvPr/>
        </p:nvCxnSpPr>
        <p:spPr>
          <a:xfrm>
            <a:off x="4126409" y="529389"/>
            <a:ext cx="0" cy="5117432"/>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1563D6FB-A0AE-4110-892B-20D75DF875FC}"/>
              </a:ext>
            </a:extLst>
          </p:cNvPr>
          <p:cNvCxnSpPr>
            <a:cxnSpLocks/>
          </p:cNvCxnSpPr>
          <p:nvPr/>
        </p:nvCxnSpPr>
        <p:spPr>
          <a:xfrm>
            <a:off x="7103527" y="2798124"/>
            <a:ext cx="2728441"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Grafik 25">
            <a:extLst>
              <a:ext uri="{FF2B5EF4-FFF2-40B4-BE49-F238E27FC236}">
                <a16:creationId xmlns:a16="http://schemas.microsoft.com/office/drawing/2014/main" id="{96ADCD36-A4B8-4B5B-8DCA-82D0441C2D50}"/>
              </a:ext>
            </a:extLst>
          </p:cNvPr>
          <p:cNvPicPr>
            <a:picLocks noChangeAspect="1"/>
          </p:cNvPicPr>
          <p:nvPr/>
        </p:nvPicPr>
        <p:blipFill>
          <a:blip r:embed="rId7"/>
          <a:stretch>
            <a:fillRect/>
          </a:stretch>
        </p:blipFill>
        <p:spPr>
          <a:xfrm>
            <a:off x="7062232" y="185380"/>
            <a:ext cx="1003360" cy="475772"/>
          </a:xfrm>
          <a:prstGeom prst="rect">
            <a:avLst/>
          </a:prstGeom>
        </p:spPr>
      </p:pic>
      <p:cxnSp>
        <p:nvCxnSpPr>
          <p:cNvPr id="27" name="Gerader Verbinder 26">
            <a:extLst>
              <a:ext uri="{FF2B5EF4-FFF2-40B4-BE49-F238E27FC236}">
                <a16:creationId xmlns:a16="http://schemas.microsoft.com/office/drawing/2014/main" id="{585C5819-92A6-4AB5-8C3F-F7C3219165DF}"/>
              </a:ext>
            </a:extLst>
          </p:cNvPr>
          <p:cNvCxnSpPr>
            <a:cxnSpLocks/>
          </p:cNvCxnSpPr>
          <p:nvPr/>
        </p:nvCxnSpPr>
        <p:spPr>
          <a:xfrm>
            <a:off x="4138019" y="529389"/>
            <a:ext cx="2965508"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967BEF3C-1BE0-4C5C-AC51-6EA053E2F7AE}"/>
              </a:ext>
            </a:extLst>
          </p:cNvPr>
          <p:cNvCxnSpPr>
            <a:cxnSpLocks/>
          </p:cNvCxnSpPr>
          <p:nvPr/>
        </p:nvCxnSpPr>
        <p:spPr>
          <a:xfrm>
            <a:off x="8065592" y="529389"/>
            <a:ext cx="1639882"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D5A51970-F69B-40D5-917B-816F2769A243}"/>
              </a:ext>
            </a:extLst>
          </p:cNvPr>
          <p:cNvCxnSpPr>
            <a:cxnSpLocks/>
          </p:cNvCxnSpPr>
          <p:nvPr/>
        </p:nvCxnSpPr>
        <p:spPr>
          <a:xfrm>
            <a:off x="4096724" y="1467852"/>
            <a:ext cx="325056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A2826B22-3C40-4148-8A8F-FC273F79AD8C}"/>
              </a:ext>
            </a:extLst>
          </p:cNvPr>
          <p:cNvCxnSpPr>
            <a:cxnSpLocks/>
          </p:cNvCxnSpPr>
          <p:nvPr/>
        </p:nvCxnSpPr>
        <p:spPr>
          <a:xfrm>
            <a:off x="4836768" y="3176337"/>
            <a:ext cx="0" cy="651963"/>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DFB439C8-1F48-4F74-9F78-EF06A8CFC4EF}"/>
              </a:ext>
            </a:extLst>
          </p:cNvPr>
          <p:cNvSpPr/>
          <p:nvPr/>
        </p:nvSpPr>
        <p:spPr>
          <a:xfrm>
            <a:off x="3254516" y="5625846"/>
            <a:ext cx="168441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Elektra </a:t>
            </a:r>
          </a:p>
          <a:p>
            <a:pPr algn="ctr"/>
            <a:r>
              <a:rPr lang="de-CH" dirty="0"/>
              <a:t>Benzenschwil</a:t>
            </a:r>
          </a:p>
        </p:txBody>
      </p:sp>
      <p:sp>
        <p:nvSpPr>
          <p:cNvPr id="39" name="Textfeld 38">
            <a:extLst>
              <a:ext uri="{FF2B5EF4-FFF2-40B4-BE49-F238E27FC236}">
                <a16:creationId xmlns:a16="http://schemas.microsoft.com/office/drawing/2014/main" id="{7F729ABE-9384-4BD7-B52C-4E35223FDF9A}"/>
              </a:ext>
            </a:extLst>
          </p:cNvPr>
          <p:cNvSpPr txBox="1"/>
          <p:nvPr/>
        </p:nvSpPr>
        <p:spPr>
          <a:xfrm>
            <a:off x="4169329" y="580422"/>
            <a:ext cx="911147" cy="369332"/>
          </a:xfrm>
          <a:prstGeom prst="rect">
            <a:avLst/>
          </a:prstGeom>
          <a:noFill/>
        </p:spPr>
        <p:txBody>
          <a:bodyPr wrap="none" rtlCol="0">
            <a:spAutoFit/>
          </a:bodyPr>
          <a:lstStyle/>
          <a:p>
            <a:r>
              <a:rPr lang="de-CH" dirty="0"/>
              <a:t>230VAC</a:t>
            </a:r>
          </a:p>
        </p:txBody>
      </p:sp>
      <p:sp>
        <p:nvSpPr>
          <p:cNvPr id="40" name="Textfeld 39">
            <a:extLst>
              <a:ext uri="{FF2B5EF4-FFF2-40B4-BE49-F238E27FC236}">
                <a16:creationId xmlns:a16="http://schemas.microsoft.com/office/drawing/2014/main" id="{A011C24C-4609-4266-A61C-1C71180FA57B}"/>
              </a:ext>
            </a:extLst>
          </p:cNvPr>
          <p:cNvSpPr txBox="1"/>
          <p:nvPr/>
        </p:nvSpPr>
        <p:spPr>
          <a:xfrm>
            <a:off x="871177" y="3348551"/>
            <a:ext cx="1343638" cy="369332"/>
          </a:xfrm>
          <a:prstGeom prst="rect">
            <a:avLst/>
          </a:prstGeom>
          <a:noFill/>
        </p:spPr>
        <p:txBody>
          <a:bodyPr wrap="none" rtlCol="0">
            <a:spAutoFit/>
          </a:bodyPr>
          <a:lstStyle/>
          <a:p>
            <a:r>
              <a:rPr lang="de-CH" dirty="0"/>
              <a:t>0 - 1000VDC</a:t>
            </a:r>
          </a:p>
        </p:txBody>
      </p:sp>
      <p:sp>
        <p:nvSpPr>
          <p:cNvPr id="41" name="Textfeld 40">
            <a:extLst>
              <a:ext uri="{FF2B5EF4-FFF2-40B4-BE49-F238E27FC236}">
                <a16:creationId xmlns:a16="http://schemas.microsoft.com/office/drawing/2014/main" id="{CB2335E3-6724-420B-B28F-CB66A1F689E7}"/>
              </a:ext>
            </a:extLst>
          </p:cNvPr>
          <p:cNvSpPr txBox="1"/>
          <p:nvPr/>
        </p:nvSpPr>
        <p:spPr>
          <a:xfrm>
            <a:off x="4825746" y="3373482"/>
            <a:ext cx="950517" cy="369332"/>
          </a:xfrm>
          <a:prstGeom prst="rect">
            <a:avLst/>
          </a:prstGeom>
          <a:noFill/>
        </p:spPr>
        <p:txBody>
          <a:bodyPr wrap="none" rtlCol="0">
            <a:spAutoFit/>
          </a:bodyPr>
          <a:lstStyle/>
          <a:p>
            <a:r>
              <a:rPr lang="de-CH" dirty="0"/>
              <a:t>Kühlung</a:t>
            </a:r>
          </a:p>
        </p:txBody>
      </p:sp>
      <p:sp>
        <p:nvSpPr>
          <p:cNvPr id="42" name="Textfeld 41">
            <a:extLst>
              <a:ext uri="{FF2B5EF4-FFF2-40B4-BE49-F238E27FC236}">
                <a16:creationId xmlns:a16="http://schemas.microsoft.com/office/drawing/2014/main" id="{975060B6-D0F6-4B68-B0BF-F8DBE26D7097}"/>
              </a:ext>
            </a:extLst>
          </p:cNvPr>
          <p:cNvSpPr txBox="1"/>
          <p:nvPr/>
        </p:nvSpPr>
        <p:spPr>
          <a:xfrm>
            <a:off x="7165853" y="2821240"/>
            <a:ext cx="1351267" cy="369332"/>
          </a:xfrm>
          <a:prstGeom prst="rect">
            <a:avLst/>
          </a:prstGeom>
          <a:noFill/>
        </p:spPr>
        <p:txBody>
          <a:bodyPr wrap="none" rtlCol="0">
            <a:spAutoFit/>
          </a:bodyPr>
          <a:lstStyle/>
          <a:p>
            <a:r>
              <a:rPr lang="de-CH" dirty="0"/>
              <a:t>Tank Ladung</a:t>
            </a:r>
          </a:p>
        </p:txBody>
      </p:sp>
      <p:sp>
        <p:nvSpPr>
          <p:cNvPr id="43" name="Textfeld 42">
            <a:extLst>
              <a:ext uri="{FF2B5EF4-FFF2-40B4-BE49-F238E27FC236}">
                <a16:creationId xmlns:a16="http://schemas.microsoft.com/office/drawing/2014/main" id="{F7EB1140-EA09-4A6C-967C-8DEDE76718FF}"/>
              </a:ext>
            </a:extLst>
          </p:cNvPr>
          <p:cNvSpPr txBox="1"/>
          <p:nvPr/>
        </p:nvSpPr>
        <p:spPr>
          <a:xfrm>
            <a:off x="8079968" y="126401"/>
            <a:ext cx="1576457" cy="369332"/>
          </a:xfrm>
          <a:prstGeom prst="rect">
            <a:avLst/>
          </a:prstGeom>
          <a:noFill/>
        </p:spPr>
        <p:txBody>
          <a:bodyPr wrap="none" rtlCol="0">
            <a:spAutoFit/>
          </a:bodyPr>
          <a:lstStyle/>
          <a:p>
            <a:r>
              <a:rPr lang="de-CH" dirty="0"/>
              <a:t>Elektroheizung</a:t>
            </a:r>
          </a:p>
        </p:txBody>
      </p:sp>
      <p:sp>
        <p:nvSpPr>
          <p:cNvPr id="3" name="Textfeld 2">
            <a:extLst>
              <a:ext uri="{FF2B5EF4-FFF2-40B4-BE49-F238E27FC236}">
                <a16:creationId xmlns:a16="http://schemas.microsoft.com/office/drawing/2014/main" id="{10D6F3FA-062F-1849-35A6-34A1CC9F99E4}"/>
              </a:ext>
            </a:extLst>
          </p:cNvPr>
          <p:cNvSpPr txBox="1"/>
          <p:nvPr/>
        </p:nvSpPr>
        <p:spPr>
          <a:xfrm>
            <a:off x="706712" y="2144449"/>
            <a:ext cx="1268296" cy="369332"/>
          </a:xfrm>
          <a:prstGeom prst="rect">
            <a:avLst/>
          </a:prstGeom>
          <a:noFill/>
        </p:spPr>
        <p:txBody>
          <a:bodyPr wrap="none" rtlCol="0">
            <a:spAutoFit/>
          </a:bodyPr>
          <a:lstStyle/>
          <a:p>
            <a:r>
              <a:rPr lang="de-CH" dirty="0"/>
              <a:t>Solarpanels</a:t>
            </a:r>
          </a:p>
        </p:txBody>
      </p:sp>
      <p:sp>
        <p:nvSpPr>
          <p:cNvPr id="4" name="Textfeld 3">
            <a:extLst>
              <a:ext uri="{FF2B5EF4-FFF2-40B4-BE49-F238E27FC236}">
                <a16:creationId xmlns:a16="http://schemas.microsoft.com/office/drawing/2014/main" id="{6CDA7649-FABD-C8A0-E5AE-ABFBFF9B64D0}"/>
              </a:ext>
            </a:extLst>
          </p:cNvPr>
          <p:cNvSpPr txBox="1"/>
          <p:nvPr/>
        </p:nvSpPr>
        <p:spPr>
          <a:xfrm>
            <a:off x="2147755" y="1617880"/>
            <a:ext cx="1595052" cy="369332"/>
          </a:xfrm>
          <a:prstGeom prst="rect">
            <a:avLst/>
          </a:prstGeom>
          <a:noFill/>
        </p:spPr>
        <p:txBody>
          <a:bodyPr wrap="none" rtlCol="0">
            <a:spAutoFit/>
          </a:bodyPr>
          <a:lstStyle/>
          <a:p>
            <a:r>
              <a:rPr lang="de-CH" dirty="0"/>
              <a:t>Wechselrichter</a:t>
            </a:r>
          </a:p>
        </p:txBody>
      </p:sp>
      <p:sp>
        <p:nvSpPr>
          <p:cNvPr id="8" name="Textfeld 7">
            <a:extLst>
              <a:ext uri="{FF2B5EF4-FFF2-40B4-BE49-F238E27FC236}">
                <a16:creationId xmlns:a16="http://schemas.microsoft.com/office/drawing/2014/main" id="{01155080-CF4B-300B-5224-C354EC0B852E}"/>
              </a:ext>
            </a:extLst>
          </p:cNvPr>
          <p:cNvSpPr txBox="1"/>
          <p:nvPr/>
        </p:nvSpPr>
        <p:spPr>
          <a:xfrm>
            <a:off x="9493067" y="5965899"/>
            <a:ext cx="1534010" cy="369332"/>
          </a:xfrm>
          <a:prstGeom prst="rect">
            <a:avLst/>
          </a:prstGeom>
          <a:noFill/>
        </p:spPr>
        <p:txBody>
          <a:bodyPr wrap="none" rtlCol="0">
            <a:spAutoFit/>
          </a:bodyPr>
          <a:lstStyle/>
          <a:p>
            <a:r>
              <a:rPr lang="de-CH" dirty="0"/>
              <a:t>100’000 l Tank</a:t>
            </a:r>
          </a:p>
        </p:txBody>
      </p:sp>
    </p:spTree>
    <p:extLst>
      <p:ext uri="{BB962C8B-B14F-4D97-AF65-F5344CB8AC3E}">
        <p14:creationId xmlns:p14="http://schemas.microsoft.com/office/powerpoint/2010/main" val="3556793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C8774-59AF-E1C7-0E78-391B8E39D39B}"/>
              </a:ext>
            </a:extLst>
          </p:cNvPr>
          <p:cNvSpPr>
            <a:spLocks noGrp="1"/>
          </p:cNvSpPr>
          <p:nvPr>
            <p:ph type="title"/>
          </p:nvPr>
        </p:nvSpPr>
        <p:spPr>
          <a:xfrm>
            <a:off x="0" y="0"/>
            <a:ext cx="4547286" cy="635772"/>
          </a:xfrm>
        </p:spPr>
        <p:txBody>
          <a:bodyPr>
            <a:normAutofit fontScale="90000"/>
          </a:bodyPr>
          <a:lstStyle/>
          <a:p>
            <a:endParaRPr lang="de-CH" dirty="0"/>
          </a:p>
        </p:txBody>
      </p:sp>
      <p:sp>
        <p:nvSpPr>
          <p:cNvPr id="3" name="Inhaltsplatzhalter 2">
            <a:extLst>
              <a:ext uri="{FF2B5EF4-FFF2-40B4-BE49-F238E27FC236}">
                <a16:creationId xmlns:a16="http://schemas.microsoft.com/office/drawing/2014/main" id="{2389C215-E369-B655-5B4D-C11CF5C7A6DC}"/>
              </a:ext>
            </a:extLst>
          </p:cNvPr>
          <p:cNvSpPr>
            <a:spLocks noGrp="1"/>
          </p:cNvSpPr>
          <p:nvPr>
            <p:ph idx="1"/>
          </p:nvPr>
        </p:nvSpPr>
        <p:spPr>
          <a:xfrm>
            <a:off x="9203724" y="2498725"/>
            <a:ext cx="2988276" cy="4351338"/>
          </a:xfrm>
        </p:spPr>
        <p:txBody>
          <a:bodyPr/>
          <a:lstStyle/>
          <a:p>
            <a:endParaRPr lang="de-CH"/>
          </a:p>
        </p:txBody>
      </p:sp>
      <p:pic>
        <p:nvPicPr>
          <p:cNvPr id="4" name="Grafik 3">
            <a:extLst>
              <a:ext uri="{FF2B5EF4-FFF2-40B4-BE49-F238E27FC236}">
                <a16:creationId xmlns:a16="http://schemas.microsoft.com/office/drawing/2014/main" id="{0A95C6FA-29F3-FEFE-2E3D-FC79060C3684}"/>
              </a:ext>
            </a:extLst>
          </p:cNvPr>
          <p:cNvPicPr>
            <a:picLocks noChangeAspect="1"/>
          </p:cNvPicPr>
          <p:nvPr/>
        </p:nvPicPr>
        <p:blipFill>
          <a:blip r:embed="rId2"/>
          <a:stretch>
            <a:fillRect/>
          </a:stretch>
        </p:blipFill>
        <p:spPr>
          <a:xfrm>
            <a:off x="-1" y="27637"/>
            <a:ext cx="12192001" cy="6822426"/>
          </a:xfrm>
          <a:prstGeom prst="rect">
            <a:avLst/>
          </a:prstGeom>
        </p:spPr>
      </p:pic>
    </p:spTree>
    <p:extLst>
      <p:ext uri="{BB962C8B-B14F-4D97-AF65-F5344CB8AC3E}">
        <p14:creationId xmlns:p14="http://schemas.microsoft.com/office/powerpoint/2010/main" val="381171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522D8-314D-4A70-9B4D-AC330F9F7E11}"/>
              </a:ext>
            </a:extLst>
          </p:cNvPr>
          <p:cNvSpPr>
            <a:spLocks noGrp="1"/>
          </p:cNvSpPr>
          <p:nvPr>
            <p:ph type="title"/>
          </p:nvPr>
        </p:nvSpPr>
        <p:spPr>
          <a:xfrm>
            <a:off x="245660" y="365791"/>
            <a:ext cx="11857440" cy="1526509"/>
          </a:xfrm>
        </p:spPr>
        <p:txBody>
          <a:bodyPr>
            <a:noAutofit/>
          </a:bodyPr>
          <a:lstStyle/>
          <a:p>
            <a:r>
              <a:rPr lang="de-CH" sz="3200" dirty="0"/>
              <a:t>Die </a:t>
            </a:r>
            <a:r>
              <a:rPr lang="de-CH" sz="3200" b="1" dirty="0"/>
              <a:t>Schweiz (</a:t>
            </a:r>
            <a:r>
              <a:rPr lang="de-CH" sz="3200" b="1" dirty="0" err="1"/>
              <a:t>ver</a:t>
            </a:r>
            <a:r>
              <a:rPr lang="de-CH" sz="3200" b="1" dirty="0"/>
              <a:t>-) heizt jeden Winter </a:t>
            </a:r>
            <a:br>
              <a:rPr lang="de-CH" sz="3200" b="1" dirty="0"/>
            </a:br>
            <a:r>
              <a:rPr lang="de-CH" sz="3200" b="1" dirty="0"/>
              <a:t>		    </a:t>
            </a:r>
            <a:r>
              <a:rPr lang="de-CH" sz="3200" dirty="0"/>
              <a:t>im Durchschnitt pro m</a:t>
            </a:r>
            <a:r>
              <a:rPr lang="de-CH" sz="3200" baseline="30000" dirty="0"/>
              <a:t>2</a:t>
            </a:r>
            <a:r>
              <a:rPr lang="de-CH" sz="3200" dirty="0"/>
              <a:t>   93’750 Wh oder 94kWh </a:t>
            </a:r>
            <a:endParaRPr lang="de-CH" sz="3200" dirty="0">
              <a:solidFill>
                <a:schemeClr val="bg1">
                  <a:lumMod val="50000"/>
                </a:schemeClr>
              </a:solidFill>
            </a:endParaRPr>
          </a:p>
        </p:txBody>
      </p:sp>
      <p:sp>
        <p:nvSpPr>
          <p:cNvPr id="3" name="Inhaltsplatzhalter 2">
            <a:extLst>
              <a:ext uri="{FF2B5EF4-FFF2-40B4-BE49-F238E27FC236}">
                <a16:creationId xmlns:a16="http://schemas.microsoft.com/office/drawing/2014/main" id="{C7684614-7A87-44C7-A1AF-C83660992158}"/>
              </a:ext>
            </a:extLst>
          </p:cNvPr>
          <p:cNvSpPr>
            <a:spLocks noGrp="1"/>
          </p:cNvSpPr>
          <p:nvPr>
            <p:ph idx="1"/>
          </p:nvPr>
        </p:nvSpPr>
        <p:spPr>
          <a:xfrm>
            <a:off x="245660" y="1803400"/>
            <a:ext cx="11764370" cy="5046662"/>
          </a:xfrm>
        </p:spPr>
        <p:txBody>
          <a:bodyPr>
            <a:normAutofit/>
          </a:bodyPr>
          <a:lstStyle/>
          <a:p>
            <a:pPr marL="0" indent="0">
              <a:spcBef>
                <a:spcPts val="1800"/>
              </a:spcBef>
              <a:buNone/>
            </a:pPr>
            <a:r>
              <a:rPr lang="de-CH" sz="4000" b="1" dirty="0">
                <a:solidFill>
                  <a:srgbClr val="00B050"/>
                </a:solidFill>
                <a:latin typeface="+mj-lt"/>
              </a:rPr>
              <a:t>Synergieplus</a:t>
            </a:r>
          </a:p>
          <a:p>
            <a:r>
              <a:rPr lang="de-CH" b="1" dirty="0">
                <a:solidFill>
                  <a:srgbClr val="C00000"/>
                </a:solidFill>
              </a:rPr>
              <a:t>Wärme</a:t>
            </a:r>
            <a:r>
              <a:rPr lang="de-CH" dirty="0">
                <a:solidFill>
                  <a:srgbClr val="00B050"/>
                </a:solidFill>
              </a:rPr>
              <a:t> Energiebedarf </a:t>
            </a:r>
            <a:r>
              <a:rPr lang="de-CH" b="1" dirty="0">
                <a:solidFill>
                  <a:srgbClr val="00B050"/>
                </a:solidFill>
              </a:rPr>
              <a:t>22 kWh pro m</a:t>
            </a:r>
            <a:r>
              <a:rPr lang="de-CH" b="1" baseline="30000" dirty="0">
                <a:solidFill>
                  <a:srgbClr val="00B050"/>
                </a:solidFill>
              </a:rPr>
              <a:t>2</a:t>
            </a:r>
            <a:r>
              <a:rPr lang="de-CH" b="1" dirty="0">
                <a:solidFill>
                  <a:srgbClr val="00B050"/>
                </a:solidFill>
              </a:rPr>
              <a:t> </a:t>
            </a:r>
          </a:p>
          <a:p>
            <a:r>
              <a:rPr lang="de-CH" dirty="0">
                <a:solidFill>
                  <a:srgbClr val="00B050"/>
                </a:solidFill>
              </a:rPr>
              <a:t>Wärmebedarf mit </a:t>
            </a:r>
            <a:r>
              <a:rPr lang="de-CH" b="1" dirty="0">
                <a:solidFill>
                  <a:srgbClr val="00B050"/>
                </a:solidFill>
              </a:rPr>
              <a:t>Isolation</a:t>
            </a:r>
            <a:r>
              <a:rPr lang="de-CH" dirty="0">
                <a:solidFill>
                  <a:srgbClr val="00B050"/>
                </a:solidFill>
              </a:rPr>
              <a:t> um 74% gesenkt</a:t>
            </a:r>
          </a:p>
          <a:p>
            <a:endParaRPr lang="de-CH" dirty="0">
              <a:solidFill>
                <a:srgbClr val="00B050"/>
              </a:solidFill>
            </a:endParaRPr>
          </a:p>
          <a:p>
            <a:r>
              <a:rPr lang="de-CH" dirty="0">
                <a:solidFill>
                  <a:srgbClr val="00B050"/>
                </a:solidFill>
              </a:rPr>
              <a:t>Dank </a:t>
            </a:r>
            <a:r>
              <a:rPr lang="de-CH" b="1" dirty="0">
                <a:solidFill>
                  <a:srgbClr val="0070C0"/>
                </a:solidFill>
              </a:rPr>
              <a:t>Wärmepumpe</a:t>
            </a:r>
            <a:r>
              <a:rPr lang="de-CH" dirty="0">
                <a:solidFill>
                  <a:srgbClr val="00B050"/>
                </a:solidFill>
              </a:rPr>
              <a:t> beträgt der </a:t>
            </a:r>
            <a:r>
              <a:rPr lang="de-CH" b="1" dirty="0">
                <a:solidFill>
                  <a:srgbClr val="0070C0"/>
                </a:solidFill>
              </a:rPr>
              <a:t>elektrische</a:t>
            </a:r>
            <a:r>
              <a:rPr lang="de-CH" dirty="0">
                <a:solidFill>
                  <a:srgbClr val="00B050"/>
                </a:solidFill>
              </a:rPr>
              <a:t> Energiebedarf </a:t>
            </a:r>
            <a:r>
              <a:rPr lang="de-CH" b="1" dirty="0">
                <a:solidFill>
                  <a:srgbClr val="0070C0"/>
                </a:solidFill>
              </a:rPr>
              <a:t>8.5kWh/m</a:t>
            </a:r>
            <a:r>
              <a:rPr lang="de-CH" b="1" baseline="30000" dirty="0">
                <a:solidFill>
                  <a:srgbClr val="0070C0"/>
                </a:solidFill>
              </a:rPr>
              <a:t>2</a:t>
            </a:r>
          </a:p>
          <a:p>
            <a:r>
              <a:rPr lang="de-CH" dirty="0">
                <a:solidFill>
                  <a:srgbClr val="00B050"/>
                </a:solidFill>
              </a:rPr>
              <a:t>Mit </a:t>
            </a:r>
            <a:r>
              <a:rPr lang="de-CH" b="1" dirty="0">
                <a:solidFill>
                  <a:srgbClr val="00B050"/>
                </a:solidFill>
              </a:rPr>
              <a:t>9% der heute eingesetzten Energie</a:t>
            </a:r>
            <a:r>
              <a:rPr lang="de-CH" dirty="0">
                <a:solidFill>
                  <a:srgbClr val="00B050"/>
                </a:solidFill>
              </a:rPr>
              <a:t> kann der Heizbedarf gedeckt werden.</a:t>
            </a:r>
          </a:p>
          <a:p>
            <a:r>
              <a:rPr lang="de-CH" dirty="0">
                <a:solidFill>
                  <a:srgbClr val="00B050"/>
                </a:solidFill>
              </a:rPr>
              <a:t>Wir können </a:t>
            </a:r>
            <a:r>
              <a:rPr lang="de-CH" u="sng" dirty="0">
                <a:solidFill>
                  <a:srgbClr val="00B050"/>
                </a:solidFill>
              </a:rPr>
              <a:t>90% der Heizenergie einsparen</a:t>
            </a:r>
            <a:r>
              <a:rPr lang="de-CH" dirty="0">
                <a:solidFill>
                  <a:srgbClr val="00B050"/>
                </a:solidFill>
              </a:rPr>
              <a:t>! </a:t>
            </a:r>
            <a:r>
              <a:rPr lang="de-CH" sz="5400" b="1" dirty="0">
                <a:solidFill>
                  <a:srgbClr val="00B050"/>
                </a:solidFill>
              </a:rPr>
              <a:t>Das sind 68TWh!</a:t>
            </a:r>
            <a:endParaRPr lang="de-CH" dirty="0">
              <a:solidFill>
                <a:schemeClr val="bg1">
                  <a:lumMod val="50000"/>
                </a:schemeClr>
              </a:solidFill>
            </a:endParaRPr>
          </a:p>
          <a:p>
            <a:endParaRPr lang="de-CH" dirty="0">
              <a:solidFill>
                <a:schemeClr val="bg1">
                  <a:lumMod val="50000"/>
                </a:schemeClr>
              </a:solidFill>
            </a:endParaRPr>
          </a:p>
        </p:txBody>
      </p:sp>
      <p:sp>
        <p:nvSpPr>
          <p:cNvPr id="4" name="Pfeil: nach links gekrümmt 3">
            <a:extLst>
              <a:ext uri="{FF2B5EF4-FFF2-40B4-BE49-F238E27FC236}">
                <a16:creationId xmlns:a16="http://schemas.microsoft.com/office/drawing/2014/main" id="{18441FC1-D602-12DE-EE2C-C04977D2F0D7}"/>
              </a:ext>
            </a:extLst>
          </p:cNvPr>
          <p:cNvSpPr/>
          <p:nvPr/>
        </p:nvSpPr>
        <p:spPr>
          <a:xfrm>
            <a:off x="10756518" y="1293901"/>
            <a:ext cx="1189822" cy="31396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Tree>
    <p:extLst>
      <p:ext uri="{BB962C8B-B14F-4D97-AF65-F5344CB8AC3E}">
        <p14:creationId xmlns:p14="http://schemas.microsoft.com/office/powerpoint/2010/main" val="1356939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990A0-2A9E-8150-888B-12140E61994A}"/>
              </a:ext>
            </a:extLst>
          </p:cNvPr>
          <p:cNvSpPr>
            <a:spLocks noGrp="1"/>
          </p:cNvSpPr>
          <p:nvPr>
            <p:ph type="title"/>
          </p:nvPr>
        </p:nvSpPr>
        <p:spPr>
          <a:xfrm>
            <a:off x="838200" y="365125"/>
            <a:ext cx="10515600" cy="1649026"/>
          </a:xfrm>
        </p:spPr>
        <p:txBody>
          <a:bodyPr>
            <a:normAutofit fontScale="90000"/>
          </a:bodyPr>
          <a:lstStyle/>
          <a:p>
            <a:r>
              <a:rPr lang="de-CH" dirty="0"/>
              <a:t>2 Argumente gegen Photovoltaik</a:t>
            </a:r>
            <a:br>
              <a:rPr lang="de-CH" dirty="0"/>
            </a:br>
            <a:r>
              <a:rPr lang="de-CH" dirty="0"/>
              <a:t>	a) zu viel Sommer-Energie</a:t>
            </a:r>
            <a:br>
              <a:rPr lang="de-CH" dirty="0"/>
            </a:br>
            <a:r>
              <a:rPr lang="de-CH" dirty="0"/>
              <a:t>	b) starke Blendung</a:t>
            </a:r>
          </a:p>
        </p:txBody>
      </p:sp>
      <p:sp>
        <p:nvSpPr>
          <p:cNvPr id="3" name="Inhaltsplatzhalter 2">
            <a:extLst>
              <a:ext uri="{FF2B5EF4-FFF2-40B4-BE49-F238E27FC236}">
                <a16:creationId xmlns:a16="http://schemas.microsoft.com/office/drawing/2014/main" id="{2F234342-FD40-64D6-8AA7-916F41134CD2}"/>
              </a:ext>
            </a:extLst>
          </p:cNvPr>
          <p:cNvSpPr>
            <a:spLocks noGrp="1"/>
          </p:cNvSpPr>
          <p:nvPr>
            <p:ph idx="1"/>
          </p:nvPr>
        </p:nvSpPr>
        <p:spPr>
          <a:xfrm>
            <a:off x="838199" y="2520777"/>
            <a:ext cx="11036643" cy="3656185"/>
          </a:xfrm>
        </p:spPr>
        <p:txBody>
          <a:bodyPr/>
          <a:lstStyle/>
          <a:p>
            <a:pPr marL="0" indent="0">
              <a:buNone/>
            </a:pPr>
            <a:r>
              <a:rPr lang="de-CH" dirty="0"/>
              <a:t>a) </a:t>
            </a:r>
          </a:p>
          <a:p>
            <a:r>
              <a:rPr lang="de-CH" dirty="0"/>
              <a:t>ein (Wasser-) Speicher verkleinert den Überschuss und</a:t>
            </a:r>
          </a:p>
          <a:p>
            <a:r>
              <a:rPr lang="de-CH" dirty="0"/>
              <a:t>Wechselrichter können die Leistung drosseln (Std. seit etwa 12 Jahren)</a:t>
            </a:r>
          </a:p>
          <a:p>
            <a:pPr marL="0" indent="0">
              <a:buNone/>
            </a:pPr>
            <a:r>
              <a:rPr lang="de-CH" dirty="0"/>
              <a:t>b) </a:t>
            </a:r>
          </a:p>
          <a:p>
            <a:r>
              <a:rPr lang="de-CH" dirty="0"/>
              <a:t>Wir können seit wenigen Tagen die ersten 2 Prototypen von blendfreien Panels zeigen …</a:t>
            </a:r>
          </a:p>
        </p:txBody>
      </p:sp>
    </p:spTree>
    <p:extLst>
      <p:ext uri="{BB962C8B-B14F-4D97-AF65-F5344CB8AC3E}">
        <p14:creationId xmlns:p14="http://schemas.microsoft.com/office/powerpoint/2010/main" val="1957250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ABE79F-E5B9-72B1-46CD-42789C885A2A}"/>
              </a:ext>
            </a:extLst>
          </p:cNvPr>
          <p:cNvSpPr>
            <a:spLocks noGrp="1"/>
          </p:cNvSpPr>
          <p:nvPr>
            <p:ph type="title"/>
          </p:nvPr>
        </p:nvSpPr>
        <p:spPr/>
        <p:txBody>
          <a:bodyPr/>
          <a:lstStyle/>
          <a:p>
            <a:endParaRPr lang="de-CH"/>
          </a:p>
        </p:txBody>
      </p:sp>
      <p:pic>
        <p:nvPicPr>
          <p:cNvPr id="7" name="Grafik 6">
            <a:extLst>
              <a:ext uri="{FF2B5EF4-FFF2-40B4-BE49-F238E27FC236}">
                <a16:creationId xmlns:a16="http://schemas.microsoft.com/office/drawing/2014/main" id="{79199A1E-087E-DED0-6E50-F4EAB9AB4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4184"/>
            <a:ext cx="10070757" cy="7553068"/>
          </a:xfrm>
          <a:prstGeom prst="rect">
            <a:avLst/>
          </a:prstGeom>
        </p:spPr>
      </p:pic>
      <p:pic>
        <p:nvPicPr>
          <p:cNvPr id="5" name="Inhaltsplatzhalter 4">
            <a:extLst>
              <a:ext uri="{FF2B5EF4-FFF2-40B4-BE49-F238E27FC236}">
                <a16:creationId xmlns:a16="http://schemas.microsoft.com/office/drawing/2014/main" id="{15414EA0-CEE6-9C82-15E8-1EA507ED4A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20747"/>
            <a:ext cx="12192001" cy="9144001"/>
          </a:xfrm>
        </p:spPr>
      </p:pic>
    </p:spTree>
    <p:extLst>
      <p:ext uri="{BB962C8B-B14F-4D97-AF65-F5344CB8AC3E}">
        <p14:creationId xmlns:p14="http://schemas.microsoft.com/office/powerpoint/2010/main" val="128704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FB7BF-51DD-83B4-5328-AB5C06E48E03}"/>
              </a:ext>
            </a:extLst>
          </p:cNvPr>
          <p:cNvSpPr>
            <a:spLocks noGrp="1"/>
          </p:cNvSpPr>
          <p:nvPr>
            <p:ph type="title"/>
          </p:nvPr>
        </p:nvSpPr>
        <p:spPr/>
        <p:txBody>
          <a:bodyPr/>
          <a:lstStyle/>
          <a:p>
            <a:endParaRPr lang="de-CH"/>
          </a:p>
        </p:txBody>
      </p:sp>
      <p:pic>
        <p:nvPicPr>
          <p:cNvPr id="5" name="Inhaltsplatzhalter 4">
            <a:extLst>
              <a:ext uri="{FF2B5EF4-FFF2-40B4-BE49-F238E27FC236}">
                <a16:creationId xmlns:a16="http://schemas.microsoft.com/office/drawing/2014/main" id="{AF19751B-1F58-242A-D28B-E9D125CEC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92491" y="992488"/>
            <a:ext cx="7939907" cy="5954929"/>
          </a:xfrm>
        </p:spPr>
      </p:pic>
      <p:pic>
        <p:nvPicPr>
          <p:cNvPr id="6" name="Inhaltsplatzhalter 4">
            <a:extLst>
              <a:ext uri="{FF2B5EF4-FFF2-40B4-BE49-F238E27FC236}">
                <a16:creationId xmlns:a16="http://schemas.microsoft.com/office/drawing/2014/main" id="{7DF027D8-44EA-A20E-33E5-8F259C0FD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915415" y="1039512"/>
            <a:ext cx="8316098" cy="6237072"/>
          </a:xfrm>
          <a:prstGeom prst="rect">
            <a:avLst/>
          </a:prstGeom>
        </p:spPr>
      </p:pic>
      <p:sp>
        <p:nvSpPr>
          <p:cNvPr id="3" name="Inhaltsplatzhalter 8">
            <a:extLst>
              <a:ext uri="{FF2B5EF4-FFF2-40B4-BE49-F238E27FC236}">
                <a16:creationId xmlns:a16="http://schemas.microsoft.com/office/drawing/2014/main" id="{8031B88F-9DB4-D06C-A1D0-1E222CB7DC45}"/>
              </a:ext>
            </a:extLst>
          </p:cNvPr>
          <p:cNvSpPr txBox="1">
            <a:spLocks/>
          </p:cNvSpPr>
          <p:nvPr/>
        </p:nvSpPr>
        <p:spPr>
          <a:xfrm>
            <a:off x="7800907" y="6377759"/>
            <a:ext cx="3412524" cy="193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a:solidFill>
                  <a:srgbClr val="FFFF00"/>
                </a:solidFill>
              </a:rPr>
              <a:t>www.phytonics.tech</a:t>
            </a:r>
            <a:endParaRPr lang="de-CH" dirty="0">
              <a:solidFill>
                <a:srgbClr val="FFFF00"/>
              </a:solidFill>
            </a:endParaRPr>
          </a:p>
        </p:txBody>
      </p:sp>
    </p:spTree>
    <p:extLst>
      <p:ext uri="{BB962C8B-B14F-4D97-AF65-F5344CB8AC3E}">
        <p14:creationId xmlns:p14="http://schemas.microsoft.com/office/powerpoint/2010/main" val="254816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EC0BE-E706-BF0C-C260-D946066DC990}"/>
              </a:ext>
            </a:extLst>
          </p:cNvPr>
          <p:cNvSpPr>
            <a:spLocks noGrp="1"/>
          </p:cNvSpPr>
          <p:nvPr>
            <p:ph type="title"/>
          </p:nvPr>
        </p:nvSpPr>
        <p:spPr>
          <a:xfrm>
            <a:off x="374797" y="379009"/>
            <a:ext cx="11644673" cy="1325563"/>
          </a:xfrm>
        </p:spPr>
        <p:txBody>
          <a:bodyPr>
            <a:normAutofit fontScale="90000"/>
          </a:bodyPr>
          <a:lstStyle/>
          <a:p>
            <a:r>
              <a:rPr lang="de-CH" dirty="0"/>
              <a:t>5 Schritte zur Lösung: </a:t>
            </a:r>
            <a:br>
              <a:rPr lang="de-CH" dirty="0"/>
            </a:br>
            <a:r>
              <a:rPr lang="de-CH" dirty="0"/>
              <a:t>Isolation, Wärmepumpe, Speicher, </a:t>
            </a:r>
            <a:r>
              <a:rPr lang="de-CH" dirty="0">
                <a:solidFill>
                  <a:srgbClr val="C00000"/>
                </a:solidFill>
              </a:rPr>
              <a:t>Zubau</a:t>
            </a:r>
            <a:r>
              <a:rPr lang="de-CH" dirty="0"/>
              <a:t>, </a:t>
            </a:r>
            <a:r>
              <a:rPr lang="de-CH" b="1" dirty="0">
                <a:solidFill>
                  <a:srgbClr val="00B050"/>
                </a:solidFill>
              </a:rPr>
              <a:t>Reduktion</a:t>
            </a:r>
          </a:p>
        </p:txBody>
      </p:sp>
      <p:pic>
        <p:nvPicPr>
          <p:cNvPr id="7" name="Grafik 6">
            <a:extLst>
              <a:ext uri="{FF2B5EF4-FFF2-40B4-BE49-F238E27FC236}">
                <a16:creationId xmlns:a16="http://schemas.microsoft.com/office/drawing/2014/main" id="{3B7EEB58-68DE-9A9D-5183-CA235C66F133}"/>
              </a:ext>
            </a:extLst>
          </p:cNvPr>
          <p:cNvPicPr>
            <a:picLocks noChangeAspect="1"/>
          </p:cNvPicPr>
          <p:nvPr/>
        </p:nvPicPr>
        <p:blipFill>
          <a:blip r:embed="rId2"/>
          <a:stretch>
            <a:fillRect/>
          </a:stretch>
        </p:blipFill>
        <p:spPr>
          <a:xfrm>
            <a:off x="374797" y="1960563"/>
            <a:ext cx="11442405" cy="4351337"/>
          </a:xfrm>
          <a:prstGeom prst="rect">
            <a:avLst/>
          </a:prstGeom>
        </p:spPr>
      </p:pic>
      <p:sp>
        <p:nvSpPr>
          <p:cNvPr id="4" name="Rechteck 3">
            <a:extLst>
              <a:ext uri="{FF2B5EF4-FFF2-40B4-BE49-F238E27FC236}">
                <a16:creationId xmlns:a16="http://schemas.microsoft.com/office/drawing/2014/main" id="{0F27BDD7-B5EC-A5BF-7571-F80AAC027CB6}"/>
              </a:ext>
            </a:extLst>
          </p:cNvPr>
          <p:cNvSpPr/>
          <p:nvPr/>
        </p:nvSpPr>
        <p:spPr>
          <a:xfrm>
            <a:off x="374797" y="4871380"/>
            <a:ext cx="7854802" cy="187447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ln w="0"/>
              <a:solidFill>
                <a:schemeClr val="tx1"/>
              </a:solidFill>
              <a:effectLst>
                <a:outerShdw blurRad="38100" dist="19050" dir="2700000" algn="tl" rotWithShape="0">
                  <a:schemeClr val="dk1">
                    <a:alpha val="40000"/>
                  </a:schemeClr>
                </a:outerShdw>
              </a:effectLst>
            </a:endParaRPr>
          </a:p>
        </p:txBody>
      </p:sp>
      <p:sp>
        <p:nvSpPr>
          <p:cNvPr id="6" name="Rechteck 5">
            <a:extLst>
              <a:ext uri="{FF2B5EF4-FFF2-40B4-BE49-F238E27FC236}">
                <a16:creationId xmlns:a16="http://schemas.microsoft.com/office/drawing/2014/main" id="{3EB04C3D-5ACC-FCFB-38F8-1A35C83E35A4}"/>
              </a:ext>
            </a:extLst>
          </p:cNvPr>
          <p:cNvSpPr/>
          <p:nvPr/>
        </p:nvSpPr>
        <p:spPr>
          <a:xfrm>
            <a:off x="8979193" y="4845951"/>
            <a:ext cx="3040278" cy="187447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
        <p:nvSpPr>
          <p:cNvPr id="5" name="Pfeil: nach rechts 4">
            <a:extLst>
              <a:ext uri="{FF2B5EF4-FFF2-40B4-BE49-F238E27FC236}">
                <a16:creationId xmlns:a16="http://schemas.microsoft.com/office/drawing/2014/main" id="{25763F19-BA62-CB00-D847-C3A3860B57AF}"/>
              </a:ext>
            </a:extLst>
          </p:cNvPr>
          <p:cNvSpPr/>
          <p:nvPr/>
        </p:nvSpPr>
        <p:spPr>
          <a:xfrm>
            <a:off x="0" y="3790995"/>
            <a:ext cx="374797" cy="34496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8" name="Pfeil: nach rechts 7">
            <a:extLst>
              <a:ext uri="{FF2B5EF4-FFF2-40B4-BE49-F238E27FC236}">
                <a16:creationId xmlns:a16="http://schemas.microsoft.com/office/drawing/2014/main" id="{0A6DB491-7439-5BDB-9FF1-61D411685981}"/>
              </a:ext>
            </a:extLst>
          </p:cNvPr>
          <p:cNvSpPr/>
          <p:nvPr/>
        </p:nvSpPr>
        <p:spPr>
          <a:xfrm>
            <a:off x="-32985" y="5953050"/>
            <a:ext cx="374797" cy="34496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9" name="Pfeil: nach rechts 8">
            <a:extLst>
              <a:ext uri="{FF2B5EF4-FFF2-40B4-BE49-F238E27FC236}">
                <a16:creationId xmlns:a16="http://schemas.microsoft.com/office/drawing/2014/main" id="{29D9C58A-4F8F-F48C-5AED-55ADC27D719F}"/>
              </a:ext>
            </a:extLst>
          </p:cNvPr>
          <p:cNvSpPr/>
          <p:nvPr/>
        </p:nvSpPr>
        <p:spPr>
          <a:xfrm>
            <a:off x="8675220" y="5595899"/>
            <a:ext cx="374797" cy="34496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DF7595F4-101F-E1ED-C93E-6AE88E162067}"/>
              </a:ext>
            </a:extLst>
          </p:cNvPr>
          <p:cNvSpPr txBox="1"/>
          <p:nvPr/>
        </p:nvSpPr>
        <p:spPr>
          <a:xfrm>
            <a:off x="5059658" y="5198615"/>
            <a:ext cx="1131821" cy="461665"/>
          </a:xfrm>
          <a:prstGeom prst="rect">
            <a:avLst/>
          </a:prstGeom>
          <a:solidFill>
            <a:schemeClr val="accent6">
              <a:lumMod val="20000"/>
              <a:lumOff val="80000"/>
            </a:schemeClr>
          </a:solidFill>
        </p:spPr>
        <p:txBody>
          <a:bodyPr wrap="square" rtlCol="0">
            <a:spAutoFit/>
          </a:bodyPr>
          <a:lstStyle/>
          <a:p>
            <a:r>
              <a:rPr lang="de-CH" sz="2400" b="1" dirty="0">
                <a:solidFill>
                  <a:srgbClr val="C00000"/>
                </a:solidFill>
              </a:rPr>
              <a:t>Zubau</a:t>
            </a:r>
            <a:endParaRPr lang="de-CH" b="1" dirty="0">
              <a:solidFill>
                <a:srgbClr val="C00000"/>
              </a:solidFill>
            </a:endParaRPr>
          </a:p>
        </p:txBody>
      </p:sp>
      <p:sp>
        <p:nvSpPr>
          <p:cNvPr id="11" name="Textfeld 10">
            <a:extLst>
              <a:ext uri="{FF2B5EF4-FFF2-40B4-BE49-F238E27FC236}">
                <a16:creationId xmlns:a16="http://schemas.microsoft.com/office/drawing/2014/main" id="{5F3B21BB-32BB-2E0D-1B6C-72618570EBA4}"/>
              </a:ext>
            </a:extLst>
          </p:cNvPr>
          <p:cNvSpPr txBox="1"/>
          <p:nvPr/>
        </p:nvSpPr>
        <p:spPr>
          <a:xfrm>
            <a:off x="8979193" y="6298016"/>
            <a:ext cx="3025408" cy="430887"/>
          </a:xfrm>
          <a:prstGeom prst="rect">
            <a:avLst/>
          </a:prstGeom>
          <a:solidFill>
            <a:schemeClr val="accent6">
              <a:lumMod val="20000"/>
              <a:lumOff val="80000"/>
            </a:schemeClr>
          </a:solidFill>
        </p:spPr>
        <p:txBody>
          <a:bodyPr wrap="square" rtlCol="0">
            <a:spAutoFit/>
          </a:bodyPr>
          <a:lstStyle/>
          <a:p>
            <a:r>
              <a:rPr lang="de-CH" sz="2200" b="1" dirty="0">
                <a:solidFill>
                  <a:srgbClr val="00B050"/>
                </a:solidFill>
              </a:rPr>
              <a:t>Bevölkerungsreduktion</a:t>
            </a:r>
          </a:p>
        </p:txBody>
      </p:sp>
      <p:sp>
        <p:nvSpPr>
          <p:cNvPr id="12" name="Rechteck 11">
            <a:extLst>
              <a:ext uri="{FF2B5EF4-FFF2-40B4-BE49-F238E27FC236}">
                <a16:creationId xmlns:a16="http://schemas.microsoft.com/office/drawing/2014/main" id="{5FCEC5C0-6EC7-3A44-A869-8E4BE33E132C}"/>
              </a:ext>
            </a:extLst>
          </p:cNvPr>
          <p:cNvSpPr/>
          <p:nvPr/>
        </p:nvSpPr>
        <p:spPr>
          <a:xfrm>
            <a:off x="8604396" y="3160295"/>
            <a:ext cx="3587603" cy="163257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435859AA-0DEA-F201-53D4-19DA846D2760}"/>
              </a:ext>
            </a:extLst>
          </p:cNvPr>
          <p:cNvSpPr txBox="1"/>
          <p:nvPr/>
        </p:nvSpPr>
        <p:spPr>
          <a:xfrm>
            <a:off x="9158073" y="4324788"/>
            <a:ext cx="2846528" cy="400110"/>
          </a:xfrm>
          <a:prstGeom prst="rect">
            <a:avLst/>
          </a:prstGeom>
          <a:noFill/>
        </p:spPr>
        <p:txBody>
          <a:bodyPr wrap="square" rtlCol="0">
            <a:spAutoFit/>
          </a:bodyPr>
          <a:lstStyle/>
          <a:p>
            <a:r>
              <a:rPr lang="de-CH" sz="2000" b="1" dirty="0"/>
              <a:t>Personen verbrauchen</a:t>
            </a:r>
          </a:p>
        </p:txBody>
      </p:sp>
      <p:sp>
        <p:nvSpPr>
          <p:cNvPr id="14" name="Textfeld 13">
            <a:extLst>
              <a:ext uri="{FF2B5EF4-FFF2-40B4-BE49-F238E27FC236}">
                <a16:creationId xmlns:a16="http://schemas.microsoft.com/office/drawing/2014/main" id="{4EECB6A1-A0A1-78B0-AAFF-F5AB0FFF1B2F}"/>
              </a:ext>
            </a:extLst>
          </p:cNvPr>
          <p:cNvSpPr txBox="1"/>
          <p:nvPr/>
        </p:nvSpPr>
        <p:spPr>
          <a:xfrm>
            <a:off x="10213382" y="5583717"/>
            <a:ext cx="921517" cy="369332"/>
          </a:xfrm>
          <a:prstGeom prst="rect">
            <a:avLst/>
          </a:prstGeom>
          <a:noFill/>
        </p:spPr>
        <p:txBody>
          <a:bodyPr wrap="square" rtlCol="0">
            <a:spAutoFit/>
          </a:bodyPr>
          <a:lstStyle/>
          <a:p>
            <a:r>
              <a:rPr lang="de-CH" dirty="0"/>
              <a:t>2 AKWs</a:t>
            </a:r>
          </a:p>
        </p:txBody>
      </p:sp>
      <p:sp>
        <p:nvSpPr>
          <p:cNvPr id="16" name="Pfeil: nach rechts 15">
            <a:extLst>
              <a:ext uri="{FF2B5EF4-FFF2-40B4-BE49-F238E27FC236}">
                <a16:creationId xmlns:a16="http://schemas.microsoft.com/office/drawing/2014/main" id="{71736612-1E0D-1FC6-78E1-AB19F787FC49}"/>
              </a:ext>
            </a:extLst>
          </p:cNvPr>
          <p:cNvSpPr/>
          <p:nvPr/>
        </p:nvSpPr>
        <p:spPr>
          <a:xfrm>
            <a:off x="7153803" y="3084033"/>
            <a:ext cx="374797" cy="344967"/>
          </a:xfrm>
          <a:prstGeom prst="right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98867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4F970-E32D-A494-604A-9B2A6E6081E3}"/>
              </a:ext>
            </a:extLst>
          </p:cNvPr>
          <p:cNvSpPr>
            <a:spLocks noGrp="1"/>
          </p:cNvSpPr>
          <p:nvPr>
            <p:ph type="title"/>
          </p:nvPr>
        </p:nvSpPr>
        <p:spPr/>
        <p:txBody>
          <a:bodyPr/>
          <a:lstStyle/>
          <a:p>
            <a:endParaRPr lang="de-CH"/>
          </a:p>
        </p:txBody>
      </p:sp>
      <p:pic>
        <p:nvPicPr>
          <p:cNvPr id="7" name="Grafik 6">
            <a:extLst>
              <a:ext uri="{FF2B5EF4-FFF2-40B4-BE49-F238E27FC236}">
                <a16:creationId xmlns:a16="http://schemas.microsoft.com/office/drawing/2014/main" id="{8437DA6A-AE0D-D1A2-768C-710465CA6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6474"/>
            <a:ext cx="12192000" cy="9144000"/>
          </a:xfrm>
          <a:prstGeom prst="rect">
            <a:avLst/>
          </a:prstGeom>
        </p:spPr>
      </p:pic>
      <p:sp>
        <p:nvSpPr>
          <p:cNvPr id="9" name="Inhaltsplatzhalter 8">
            <a:extLst>
              <a:ext uri="{FF2B5EF4-FFF2-40B4-BE49-F238E27FC236}">
                <a16:creationId xmlns:a16="http://schemas.microsoft.com/office/drawing/2014/main" id="{320E114C-635E-9A38-E258-30424422305D}"/>
              </a:ext>
            </a:extLst>
          </p:cNvPr>
          <p:cNvSpPr>
            <a:spLocks noGrp="1"/>
          </p:cNvSpPr>
          <p:nvPr>
            <p:ph idx="1"/>
          </p:nvPr>
        </p:nvSpPr>
        <p:spPr>
          <a:xfrm>
            <a:off x="8175224" y="6320004"/>
            <a:ext cx="3412524" cy="1938338"/>
          </a:xfrm>
        </p:spPr>
        <p:txBody>
          <a:bodyPr/>
          <a:lstStyle/>
          <a:p>
            <a:r>
              <a:rPr lang="de-CH" dirty="0">
                <a:solidFill>
                  <a:srgbClr val="FFFF00"/>
                </a:solidFill>
              </a:rPr>
              <a:t>www.phytonics.tech</a:t>
            </a:r>
          </a:p>
        </p:txBody>
      </p:sp>
    </p:spTree>
    <p:extLst>
      <p:ext uri="{BB962C8B-B14F-4D97-AF65-F5344CB8AC3E}">
        <p14:creationId xmlns:p14="http://schemas.microsoft.com/office/powerpoint/2010/main" val="48338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4F98E-1829-1E4A-92F5-0A28FB13BA34}"/>
              </a:ext>
            </a:extLst>
          </p:cNvPr>
          <p:cNvSpPr>
            <a:spLocks noGrp="1"/>
          </p:cNvSpPr>
          <p:nvPr>
            <p:ph type="title"/>
          </p:nvPr>
        </p:nvSpPr>
        <p:spPr>
          <a:xfrm>
            <a:off x="838199" y="365125"/>
            <a:ext cx="10997241" cy="1920875"/>
          </a:xfrm>
        </p:spPr>
        <p:txBody>
          <a:bodyPr>
            <a:normAutofit/>
          </a:bodyPr>
          <a:lstStyle/>
          <a:p>
            <a:r>
              <a:rPr lang="de-CH" i="1" dirty="0"/>
              <a:t>Wieso sollte </a:t>
            </a:r>
            <a:r>
              <a:rPr lang="de-CH" b="1" i="1" dirty="0"/>
              <a:t>jeder</a:t>
            </a:r>
            <a:r>
              <a:rPr lang="de-CH" i="1" dirty="0"/>
              <a:t> einen Beitrag leisten?</a:t>
            </a:r>
            <a:br>
              <a:rPr lang="de-CH" b="1" dirty="0"/>
            </a:br>
            <a:r>
              <a:rPr lang="de-CH" b="1" dirty="0" err="1">
                <a:solidFill>
                  <a:srgbClr val="00B050"/>
                </a:solidFill>
              </a:rPr>
              <a:t>Diversity</a:t>
            </a:r>
            <a:r>
              <a:rPr lang="de-CH" dirty="0"/>
              <a:t>: Je mehr verschiedene Lösungen einen Beitrag leisten, desto stabiler ist ein System!</a:t>
            </a:r>
          </a:p>
        </p:txBody>
      </p:sp>
      <p:sp>
        <p:nvSpPr>
          <p:cNvPr id="3" name="Inhaltsplatzhalter 2">
            <a:extLst>
              <a:ext uri="{FF2B5EF4-FFF2-40B4-BE49-F238E27FC236}">
                <a16:creationId xmlns:a16="http://schemas.microsoft.com/office/drawing/2014/main" id="{CA5D6045-F969-27AB-A283-121C89BF034C}"/>
              </a:ext>
            </a:extLst>
          </p:cNvPr>
          <p:cNvSpPr>
            <a:spLocks noGrp="1"/>
          </p:cNvSpPr>
          <p:nvPr>
            <p:ph idx="1"/>
          </p:nvPr>
        </p:nvSpPr>
        <p:spPr>
          <a:xfrm>
            <a:off x="838200" y="2619375"/>
            <a:ext cx="10997242" cy="4038600"/>
          </a:xfrm>
        </p:spPr>
        <p:txBody>
          <a:bodyPr/>
          <a:lstStyle/>
          <a:p>
            <a:r>
              <a:rPr lang="de-CH" dirty="0"/>
              <a:t>Natur: Biosdiversität, passt sich (langsam) an.</a:t>
            </a:r>
          </a:p>
          <a:p>
            <a:r>
              <a:rPr lang="de-CH" b="1" dirty="0">
                <a:solidFill>
                  <a:srgbClr val="00B050"/>
                </a:solidFill>
              </a:rPr>
              <a:t>Viele</a:t>
            </a:r>
            <a:r>
              <a:rPr lang="de-CH" dirty="0">
                <a:solidFill>
                  <a:srgbClr val="00B050"/>
                </a:solidFill>
              </a:rPr>
              <a:t> Lieferanten</a:t>
            </a:r>
            <a:r>
              <a:rPr lang="de-CH" dirty="0"/>
              <a:t>, die ähnliche Produkte liefern, </a:t>
            </a:r>
            <a:r>
              <a:rPr lang="de-CH" dirty="0">
                <a:solidFill>
                  <a:srgbClr val="00B050"/>
                </a:solidFill>
              </a:rPr>
              <a:t>bleiben </a:t>
            </a:r>
            <a:r>
              <a:rPr lang="de-CH" b="1" dirty="0">
                <a:solidFill>
                  <a:srgbClr val="00B050"/>
                </a:solidFill>
              </a:rPr>
              <a:t>kreativ</a:t>
            </a:r>
            <a:r>
              <a:rPr lang="de-CH" dirty="0"/>
              <a:t>, aber </a:t>
            </a:r>
            <a:r>
              <a:rPr lang="de-CH" b="1" dirty="0">
                <a:solidFill>
                  <a:srgbClr val="FF0000"/>
                </a:solidFill>
              </a:rPr>
              <a:t>zu viele</a:t>
            </a:r>
            <a:r>
              <a:rPr lang="de-CH" dirty="0">
                <a:solidFill>
                  <a:srgbClr val="FF0000"/>
                </a:solidFill>
              </a:rPr>
              <a:t> </a:t>
            </a:r>
            <a:r>
              <a:rPr lang="de-CH" b="1" dirty="0">
                <a:solidFill>
                  <a:srgbClr val="FF0000"/>
                </a:solidFill>
              </a:rPr>
              <a:t>mächtige</a:t>
            </a:r>
            <a:r>
              <a:rPr lang="de-CH" dirty="0">
                <a:solidFill>
                  <a:srgbClr val="FF0000"/>
                </a:solidFill>
              </a:rPr>
              <a:t> Lieferanten liefern einen </a:t>
            </a:r>
            <a:r>
              <a:rPr lang="de-CH" b="1" dirty="0">
                <a:solidFill>
                  <a:srgbClr val="FF0000"/>
                </a:solidFill>
              </a:rPr>
              <a:t>Übernutzungswettkampf.</a:t>
            </a:r>
          </a:p>
          <a:p>
            <a:r>
              <a:rPr lang="de-CH" dirty="0">
                <a:solidFill>
                  <a:srgbClr val="00B050"/>
                </a:solidFill>
              </a:rPr>
              <a:t>Handel ist gut</a:t>
            </a:r>
            <a:r>
              <a:rPr lang="de-CH" dirty="0"/>
              <a:t>, aber </a:t>
            </a:r>
            <a:r>
              <a:rPr lang="de-CH" dirty="0">
                <a:solidFill>
                  <a:srgbClr val="FF0000"/>
                </a:solidFill>
              </a:rPr>
              <a:t>uneingeschränkter mächtiger Handel führt zu </a:t>
            </a:r>
            <a:r>
              <a:rPr lang="de-CH" b="1" dirty="0">
                <a:solidFill>
                  <a:srgbClr val="FF0000"/>
                </a:solidFill>
              </a:rPr>
              <a:t>Ausbeutung der günstigsten Quelle </a:t>
            </a:r>
            <a:r>
              <a:rPr lang="de-CH" dirty="0">
                <a:solidFill>
                  <a:srgbClr val="FF0000"/>
                </a:solidFill>
              </a:rPr>
              <a:t>(Mensch, Erdöl und andere Rohstoffe).</a:t>
            </a:r>
          </a:p>
          <a:p>
            <a:r>
              <a:rPr lang="de-CH" dirty="0"/>
              <a:t>Je </a:t>
            </a:r>
            <a:r>
              <a:rPr lang="de-CH" dirty="0">
                <a:solidFill>
                  <a:srgbClr val="00B050"/>
                </a:solidFill>
              </a:rPr>
              <a:t>verteilter</a:t>
            </a:r>
            <a:r>
              <a:rPr lang="de-CH" dirty="0"/>
              <a:t> die ‘Energiegewinnung’ ist, desto stabiler</a:t>
            </a:r>
          </a:p>
          <a:p>
            <a:r>
              <a:rPr lang="de-CH" dirty="0"/>
              <a:t>Je mehr </a:t>
            </a:r>
            <a:r>
              <a:rPr lang="de-CH" dirty="0">
                <a:solidFill>
                  <a:srgbClr val="00B050"/>
                </a:solidFill>
              </a:rPr>
              <a:t>verschiedene</a:t>
            </a:r>
            <a:r>
              <a:rPr lang="de-CH" dirty="0"/>
              <a:t> ‘Energiequellen’ genutzt werden, desto stabiler</a:t>
            </a:r>
          </a:p>
        </p:txBody>
      </p:sp>
    </p:spTree>
    <p:extLst>
      <p:ext uri="{BB962C8B-B14F-4D97-AF65-F5344CB8AC3E}">
        <p14:creationId xmlns:p14="http://schemas.microsoft.com/office/powerpoint/2010/main" val="3326522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EE739-60BD-AFC1-B503-E4453C5E2BEC}"/>
              </a:ext>
            </a:extLst>
          </p:cNvPr>
          <p:cNvSpPr>
            <a:spLocks noGrp="1"/>
          </p:cNvSpPr>
          <p:nvPr>
            <p:ph type="title"/>
          </p:nvPr>
        </p:nvSpPr>
        <p:spPr>
          <a:xfrm>
            <a:off x="209550" y="2072739"/>
            <a:ext cx="11982450" cy="670461"/>
          </a:xfrm>
        </p:spPr>
        <p:txBody>
          <a:bodyPr>
            <a:normAutofit fontScale="90000"/>
          </a:bodyPr>
          <a:lstStyle/>
          <a:p>
            <a:r>
              <a:rPr lang="de-CH" dirty="0"/>
              <a:t>2 Lösungen: </a:t>
            </a:r>
            <a:r>
              <a:rPr lang="de-CH" b="1" dirty="0"/>
              <a:t>Vernunft</a:t>
            </a:r>
            <a:r>
              <a:rPr lang="de-CH" dirty="0"/>
              <a:t> und/oder </a:t>
            </a:r>
            <a:r>
              <a:rPr lang="de-CH" b="1" dirty="0"/>
              <a:t>Preis</a:t>
            </a:r>
            <a:r>
              <a:rPr lang="de-CH" dirty="0"/>
              <a:t> (*) </a:t>
            </a:r>
          </a:p>
        </p:txBody>
      </p:sp>
      <p:sp>
        <p:nvSpPr>
          <p:cNvPr id="3" name="Inhaltsplatzhalter 2">
            <a:extLst>
              <a:ext uri="{FF2B5EF4-FFF2-40B4-BE49-F238E27FC236}">
                <a16:creationId xmlns:a16="http://schemas.microsoft.com/office/drawing/2014/main" id="{72C63CB1-ABE5-0551-FA0E-3D28112A049A}"/>
              </a:ext>
            </a:extLst>
          </p:cNvPr>
          <p:cNvSpPr>
            <a:spLocks noGrp="1"/>
          </p:cNvSpPr>
          <p:nvPr>
            <p:ph idx="1"/>
          </p:nvPr>
        </p:nvSpPr>
        <p:spPr>
          <a:xfrm>
            <a:off x="638978" y="264405"/>
            <a:ext cx="11159322" cy="6403095"/>
          </a:xfrm>
        </p:spPr>
        <p:txBody>
          <a:bodyPr>
            <a:normAutofit fontScale="92500" lnSpcReduction="10000"/>
          </a:bodyPr>
          <a:lstStyle/>
          <a:p>
            <a:r>
              <a:rPr lang="de-CH" sz="2400" dirty="0">
                <a:solidFill>
                  <a:srgbClr val="FF0000"/>
                </a:solidFill>
              </a:rPr>
              <a:t>Monokulturen</a:t>
            </a:r>
            <a:r>
              <a:rPr lang="de-CH" sz="2400" dirty="0"/>
              <a:t> reduzieren </a:t>
            </a:r>
            <a:r>
              <a:rPr lang="de-CH" sz="2400" dirty="0" err="1">
                <a:solidFill>
                  <a:srgbClr val="00B050"/>
                </a:solidFill>
              </a:rPr>
              <a:t>Diversity</a:t>
            </a:r>
            <a:r>
              <a:rPr lang="de-CH" sz="2400" dirty="0">
                <a:solidFill>
                  <a:srgbClr val="00B050"/>
                </a:solidFill>
              </a:rPr>
              <a:t> (Vielfalt und Resilienz/ Widerstandskraft)</a:t>
            </a:r>
          </a:p>
          <a:p>
            <a:r>
              <a:rPr lang="de-CH" sz="2400" dirty="0">
                <a:solidFill>
                  <a:srgbClr val="FF0000"/>
                </a:solidFill>
              </a:rPr>
              <a:t>Luftbelastung</a:t>
            </a:r>
            <a:r>
              <a:rPr lang="de-CH" sz="2400" dirty="0"/>
              <a:t> (CO2, Methan etc.)</a:t>
            </a:r>
          </a:p>
          <a:p>
            <a:r>
              <a:rPr lang="de-CH" sz="2400" dirty="0">
                <a:solidFill>
                  <a:srgbClr val="FF0000"/>
                </a:solidFill>
              </a:rPr>
              <a:t>Zu viele Transporte</a:t>
            </a:r>
          </a:p>
          <a:p>
            <a:r>
              <a:rPr lang="de-CH" sz="2400" dirty="0">
                <a:solidFill>
                  <a:srgbClr val="FF0000"/>
                </a:solidFill>
              </a:rPr>
              <a:t>Ausbeutung</a:t>
            </a:r>
            <a:r>
              <a:rPr lang="de-CH" sz="2400" dirty="0"/>
              <a:t> der Natur und der Menschen</a:t>
            </a:r>
          </a:p>
          <a:p>
            <a:endParaRPr lang="de-CH" dirty="0"/>
          </a:p>
          <a:p>
            <a:endParaRPr lang="de-CH" dirty="0"/>
          </a:p>
          <a:p>
            <a:pPr marL="0" indent="0">
              <a:buNone/>
            </a:pPr>
            <a:r>
              <a:rPr lang="de-CH" sz="3200" dirty="0">
                <a:solidFill>
                  <a:srgbClr val="00B050"/>
                </a:solidFill>
              </a:rPr>
              <a:t>Die (Umwelt-)Schäden werden reduziert, </a:t>
            </a:r>
            <a:br>
              <a:rPr lang="de-CH" sz="3200" dirty="0">
                <a:solidFill>
                  <a:srgbClr val="00B050"/>
                </a:solidFill>
              </a:rPr>
            </a:br>
            <a:r>
              <a:rPr lang="de-CH" sz="3200" dirty="0">
                <a:solidFill>
                  <a:srgbClr val="00B050"/>
                </a:solidFill>
              </a:rPr>
              <a:t>wenn sie einen </a:t>
            </a:r>
            <a:r>
              <a:rPr lang="de-CH" sz="3200" b="1" dirty="0">
                <a:solidFill>
                  <a:srgbClr val="00B050"/>
                </a:solidFill>
              </a:rPr>
              <a:t>adäquaten Preis </a:t>
            </a:r>
            <a:r>
              <a:rPr lang="de-CH" sz="3200" dirty="0">
                <a:solidFill>
                  <a:srgbClr val="00B050"/>
                </a:solidFill>
              </a:rPr>
              <a:t>haben!</a:t>
            </a:r>
          </a:p>
          <a:p>
            <a:endParaRPr lang="de-CH" dirty="0"/>
          </a:p>
          <a:p>
            <a:r>
              <a:rPr lang="de-CH" sz="3000" dirty="0"/>
              <a:t>Da die Erde sich nur bis zu einer bestimmten Belastung regenerieren kann, braucht es </a:t>
            </a:r>
            <a:r>
              <a:rPr lang="de-CH" sz="3000" b="1" dirty="0">
                <a:solidFill>
                  <a:srgbClr val="00B050"/>
                </a:solidFill>
              </a:rPr>
              <a:t>Kontingentierung</a:t>
            </a:r>
            <a:r>
              <a:rPr lang="de-CH" sz="3000" dirty="0"/>
              <a:t> oder </a:t>
            </a:r>
            <a:br>
              <a:rPr lang="de-CH" sz="3000" dirty="0"/>
            </a:br>
            <a:r>
              <a:rPr lang="de-CH" sz="3000" dirty="0"/>
              <a:t>wir </a:t>
            </a:r>
            <a:r>
              <a:rPr lang="de-CH" sz="3000" dirty="0">
                <a:solidFill>
                  <a:srgbClr val="FF0000"/>
                </a:solidFill>
              </a:rPr>
              <a:t>reduzieren</a:t>
            </a:r>
            <a:r>
              <a:rPr lang="de-CH" sz="3000" dirty="0"/>
              <a:t> die zukünftigen </a:t>
            </a:r>
            <a:r>
              <a:rPr lang="de-CH" sz="3000" b="1" dirty="0">
                <a:solidFill>
                  <a:srgbClr val="FF0000"/>
                </a:solidFill>
              </a:rPr>
              <a:t>Lebenschancen</a:t>
            </a:r>
            <a:r>
              <a:rPr lang="de-CH" sz="3000" dirty="0"/>
              <a:t>.</a:t>
            </a:r>
          </a:p>
          <a:p>
            <a:endParaRPr lang="de-CH" dirty="0"/>
          </a:p>
          <a:p>
            <a:r>
              <a:rPr lang="de-CH" dirty="0"/>
              <a:t>(*) Verbote sind eine Art von </a:t>
            </a:r>
            <a:br>
              <a:rPr lang="de-CH" dirty="0"/>
            </a:br>
            <a:r>
              <a:rPr lang="de-CH" dirty="0"/>
              <a:t>Preis-Gewalt-Stigmatisierungs-Lösung und zu meiden.</a:t>
            </a:r>
          </a:p>
        </p:txBody>
      </p:sp>
    </p:spTree>
    <p:extLst>
      <p:ext uri="{BB962C8B-B14F-4D97-AF65-F5344CB8AC3E}">
        <p14:creationId xmlns:p14="http://schemas.microsoft.com/office/powerpoint/2010/main" val="2688578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433F-F42C-6A28-9B62-EC0FF39F970A}"/>
              </a:ext>
            </a:extLst>
          </p:cNvPr>
          <p:cNvSpPr>
            <a:spLocks noGrp="1"/>
          </p:cNvSpPr>
          <p:nvPr>
            <p:ph type="title"/>
          </p:nvPr>
        </p:nvSpPr>
        <p:spPr/>
        <p:txBody>
          <a:bodyPr/>
          <a:lstStyle/>
          <a:p>
            <a:r>
              <a:rPr lang="de-CH" dirty="0"/>
              <a:t>Die Natur als Vorbild </a:t>
            </a:r>
            <a:br>
              <a:rPr lang="de-CH" dirty="0"/>
            </a:br>
            <a:r>
              <a:rPr lang="de-CH" dirty="0"/>
              <a:t>das 5 Punkte Programm zu Frieden</a:t>
            </a:r>
          </a:p>
        </p:txBody>
      </p:sp>
      <p:sp>
        <p:nvSpPr>
          <p:cNvPr id="3" name="Inhaltsplatzhalter 2">
            <a:extLst>
              <a:ext uri="{FF2B5EF4-FFF2-40B4-BE49-F238E27FC236}">
                <a16:creationId xmlns:a16="http://schemas.microsoft.com/office/drawing/2014/main" id="{853B614A-B617-9FEC-AF91-D23FEF1B35EA}"/>
              </a:ext>
            </a:extLst>
          </p:cNvPr>
          <p:cNvSpPr>
            <a:spLocks noGrp="1"/>
          </p:cNvSpPr>
          <p:nvPr>
            <p:ph idx="1"/>
          </p:nvPr>
        </p:nvSpPr>
        <p:spPr/>
        <p:txBody>
          <a:bodyPr/>
          <a:lstStyle/>
          <a:p>
            <a:r>
              <a:rPr lang="de-CH" dirty="0"/>
              <a:t>Bevölkerungsplanung/ Familienplanung (weltweit - kostenlos)</a:t>
            </a:r>
          </a:p>
          <a:p>
            <a:r>
              <a:rPr lang="de-CH" dirty="0"/>
              <a:t>Weniger Staat – weniger Komplexität - mehr Freiheit</a:t>
            </a:r>
          </a:p>
          <a:p>
            <a:pPr lvl="1"/>
            <a:r>
              <a:rPr lang="de-CH" dirty="0">
                <a:solidFill>
                  <a:srgbClr val="FF0000"/>
                </a:solidFill>
              </a:rPr>
              <a:t>Belastungen der Umwelt </a:t>
            </a:r>
            <a:r>
              <a:rPr lang="de-CH" dirty="0"/>
              <a:t>den </a:t>
            </a:r>
            <a:r>
              <a:rPr lang="de-CH" dirty="0">
                <a:solidFill>
                  <a:srgbClr val="00B050"/>
                </a:solidFill>
              </a:rPr>
              <a:t>Verursachern belasten</a:t>
            </a:r>
          </a:p>
          <a:p>
            <a:pPr lvl="1"/>
            <a:r>
              <a:rPr lang="de-CH" dirty="0"/>
              <a:t>Keine grossen Subventionen – Diese fördern den Konsum</a:t>
            </a:r>
          </a:p>
          <a:p>
            <a:r>
              <a:rPr lang="de-CH" dirty="0">
                <a:solidFill>
                  <a:srgbClr val="00B050"/>
                </a:solidFill>
              </a:rPr>
              <a:t>Regionalität</a:t>
            </a:r>
            <a:r>
              <a:rPr lang="de-CH" dirty="0"/>
              <a:t>: lokale Produktion und lokaler Verbrauch - mehr Freiheit</a:t>
            </a:r>
          </a:p>
          <a:p>
            <a:pPr lvl="1"/>
            <a:r>
              <a:rPr lang="de-CH" dirty="0"/>
              <a:t>Strom lokal produzieren  -  reduziert Abhängigkeit</a:t>
            </a:r>
          </a:p>
          <a:p>
            <a:r>
              <a:rPr lang="de-CH" dirty="0">
                <a:solidFill>
                  <a:srgbClr val="00B050"/>
                </a:solidFill>
              </a:rPr>
              <a:t>Grundeinkommen</a:t>
            </a:r>
            <a:r>
              <a:rPr lang="de-CH" dirty="0"/>
              <a:t> &amp; </a:t>
            </a:r>
            <a:r>
              <a:rPr lang="de-CH" dirty="0" err="1">
                <a:solidFill>
                  <a:srgbClr val="00B050"/>
                </a:solidFill>
              </a:rPr>
              <a:t>Mikrotax</a:t>
            </a:r>
            <a:r>
              <a:rPr lang="de-CH" dirty="0"/>
              <a:t> reduzieren Ungleichheit</a:t>
            </a:r>
          </a:p>
          <a:p>
            <a:pPr lvl="1"/>
            <a:r>
              <a:rPr lang="de-CH" dirty="0"/>
              <a:t>Steuern 50%    reduziert Ungleichheit, Übernutzung, Überproduktion</a:t>
            </a:r>
          </a:p>
          <a:p>
            <a:endParaRPr lang="de-CH" dirty="0"/>
          </a:p>
          <a:p>
            <a:endParaRPr lang="de-CH" dirty="0"/>
          </a:p>
          <a:p>
            <a:endParaRPr lang="de-CH" dirty="0"/>
          </a:p>
        </p:txBody>
      </p:sp>
    </p:spTree>
    <p:extLst>
      <p:ext uri="{BB962C8B-B14F-4D97-AF65-F5344CB8AC3E}">
        <p14:creationId xmlns:p14="http://schemas.microsoft.com/office/powerpoint/2010/main" val="1719763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8268A-C451-B6AA-9BBD-5A5BB4BFB16B}"/>
              </a:ext>
            </a:extLst>
          </p:cNvPr>
          <p:cNvSpPr>
            <a:spLocks noGrp="1"/>
          </p:cNvSpPr>
          <p:nvPr>
            <p:ph type="title"/>
          </p:nvPr>
        </p:nvSpPr>
        <p:spPr>
          <a:xfrm>
            <a:off x="838200" y="365126"/>
            <a:ext cx="3820064" cy="704550"/>
          </a:xfrm>
        </p:spPr>
        <p:txBody>
          <a:bodyPr/>
          <a:lstStyle/>
          <a:p>
            <a:r>
              <a:rPr lang="de-CH" dirty="0"/>
              <a:t>Der Denkfehler</a:t>
            </a:r>
          </a:p>
        </p:txBody>
      </p:sp>
      <p:sp>
        <p:nvSpPr>
          <p:cNvPr id="3" name="Inhaltsplatzhalter 2">
            <a:extLst>
              <a:ext uri="{FF2B5EF4-FFF2-40B4-BE49-F238E27FC236}">
                <a16:creationId xmlns:a16="http://schemas.microsoft.com/office/drawing/2014/main" id="{46B708CC-77EB-C162-788B-12550EFA0246}"/>
              </a:ext>
            </a:extLst>
          </p:cNvPr>
          <p:cNvSpPr>
            <a:spLocks noGrp="1"/>
          </p:cNvSpPr>
          <p:nvPr>
            <p:ph idx="1"/>
          </p:nvPr>
        </p:nvSpPr>
        <p:spPr>
          <a:xfrm>
            <a:off x="838200" y="1069675"/>
            <a:ext cx="11100758" cy="5780387"/>
          </a:xfrm>
        </p:spPr>
        <p:txBody>
          <a:bodyPr>
            <a:normAutofit fontScale="92500" lnSpcReduction="10000"/>
          </a:bodyPr>
          <a:lstStyle/>
          <a:p>
            <a:r>
              <a:rPr lang="de-CH" dirty="0"/>
              <a:t>Eine grosse Firma wird strategisch (Leitplanken) gelenkt, weil den operativen Alltag die operativen Mitarbeitenden am besten kennen.</a:t>
            </a:r>
          </a:p>
          <a:p>
            <a:r>
              <a:rPr lang="de-CH" dirty="0"/>
              <a:t>Ein Staat ist wie eine grosse Firma.</a:t>
            </a:r>
          </a:p>
          <a:p>
            <a:r>
              <a:rPr lang="de-CH" dirty="0"/>
              <a:t>Wir wählen die Politiker, die uns </a:t>
            </a:r>
            <a:r>
              <a:rPr lang="de-CH" dirty="0">
                <a:solidFill>
                  <a:srgbClr val="7030A0"/>
                </a:solidFill>
              </a:rPr>
              <a:t>einen guten Alltag versprechen</a:t>
            </a:r>
            <a:r>
              <a:rPr lang="de-CH" dirty="0"/>
              <a:t>.</a:t>
            </a:r>
          </a:p>
          <a:p>
            <a:r>
              <a:rPr lang="de-CH" dirty="0"/>
              <a:t>Wir </a:t>
            </a:r>
            <a:r>
              <a:rPr lang="de-CH" dirty="0">
                <a:solidFill>
                  <a:srgbClr val="7030A0"/>
                </a:solidFill>
              </a:rPr>
              <a:t>extrapolieren die Verbesserungen der Vergangenheit und denken</a:t>
            </a:r>
            <a:r>
              <a:rPr lang="de-CH" dirty="0"/>
              <a:t>:</a:t>
            </a:r>
          </a:p>
          <a:p>
            <a:endParaRPr lang="de-CH" dirty="0"/>
          </a:p>
          <a:p>
            <a:endParaRPr lang="de-CH" dirty="0"/>
          </a:p>
          <a:p>
            <a:r>
              <a:rPr lang="de-CH" dirty="0"/>
              <a:t>Leider führt </a:t>
            </a:r>
            <a:r>
              <a:rPr lang="de-CH" b="1" dirty="0">
                <a:solidFill>
                  <a:srgbClr val="FF0000"/>
                </a:solidFill>
              </a:rPr>
              <a:t>mehr von zu viel</a:t>
            </a:r>
            <a:r>
              <a:rPr lang="de-CH" dirty="0"/>
              <a:t> immer zur Katastrophe:</a:t>
            </a:r>
          </a:p>
          <a:p>
            <a:r>
              <a:rPr lang="de-CH" dirty="0"/>
              <a:t>Zu viel Wasser		Überschwemmung</a:t>
            </a:r>
          </a:p>
          <a:p>
            <a:r>
              <a:rPr lang="de-CH" dirty="0"/>
              <a:t>Zu viel Hitze 		Feuer</a:t>
            </a:r>
          </a:p>
          <a:p>
            <a:r>
              <a:rPr lang="de-CH" dirty="0"/>
              <a:t>Zu viel Konsum		Übernutzung, Ausbeutung und Abfallberge</a:t>
            </a:r>
          </a:p>
          <a:p>
            <a:r>
              <a:rPr lang="de-CH" dirty="0"/>
              <a:t>Zu viel Essen 		Adipositas</a:t>
            </a:r>
          </a:p>
          <a:p>
            <a:r>
              <a:rPr lang="de-CH" dirty="0"/>
              <a:t>Zu viele Menschen		Seuchen, Krieg</a:t>
            </a:r>
          </a:p>
          <a:p>
            <a:endParaRPr lang="de-CH" dirty="0"/>
          </a:p>
        </p:txBody>
      </p:sp>
      <p:sp>
        <p:nvSpPr>
          <p:cNvPr id="4" name="Textfeld 3">
            <a:extLst>
              <a:ext uri="{FF2B5EF4-FFF2-40B4-BE49-F238E27FC236}">
                <a16:creationId xmlns:a16="http://schemas.microsoft.com/office/drawing/2014/main" id="{B21ACBD2-3024-6294-EC21-FFFF8D5EA106}"/>
              </a:ext>
            </a:extLst>
          </p:cNvPr>
          <p:cNvSpPr txBox="1"/>
          <p:nvPr/>
        </p:nvSpPr>
        <p:spPr>
          <a:xfrm>
            <a:off x="1388853" y="3127075"/>
            <a:ext cx="9670211" cy="830997"/>
          </a:xfrm>
          <a:prstGeom prst="rect">
            <a:avLst/>
          </a:prstGeom>
          <a:solidFill>
            <a:schemeClr val="accent6">
              <a:lumMod val="20000"/>
              <a:lumOff val="80000"/>
            </a:schemeClr>
          </a:solidFill>
        </p:spPr>
        <p:txBody>
          <a:bodyPr wrap="square" rtlCol="0">
            <a:spAutoFit/>
          </a:bodyPr>
          <a:lstStyle/>
          <a:p>
            <a:pPr algn="ctr"/>
            <a:r>
              <a:rPr lang="de-CH" sz="2400" dirty="0">
                <a:solidFill>
                  <a:srgbClr val="00B050"/>
                </a:solidFill>
              </a:rPr>
              <a:t>Wohlstand - Feines Essen - Gutes Wohnen – Freizeit – Vergnügen - …</a:t>
            </a:r>
          </a:p>
          <a:p>
            <a:pPr algn="ctr"/>
            <a:r>
              <a:rPr lang="de-CH" sz="2400" b="1" dirty="0">
                <a:solidFill>
                  <a:srgbClr val="00B050"/>
                </a:solidFill>
              </a:rPr>
              <a:t>mehr davon!</a:t>
            </a:r>
          </a:p>
        </p:txBody>
      </p:sp>
      <p:sp>
        <p:nvSpPr>
          <p:cNvPr id="5" name="Pfeil: nach rechts 4">
            <a:extLst>
              <a:ext uri="{FF2B5EF4-FFF2-40B4-BE49-F238E27FC236}">
                <a16:creationId xmlns:a16="http://schemas.microsoft.com/office/drawing/2014/main" id="{14E23BA4-36A3-55E1-93AB-9F00B3B34FA2}"/>
              </a:ext>
            </a:extLst>
          </p:cNvPr>
          <p:cNvSpPr/>
          <p:nvPr/>
        </p:nvSpPr>
        <p:spPr>
          <a:xfrm>
            <a:off x="3657599" y="4524599"/>
            <a:ext cx="552091" cy="2760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6" name="Pfeil: nach rechts 5">
            <a:extLst>
              <a:ext uri="{FF2B5EF4-FFF2-40B4-BE49-F238E27FC236}">
                <a16:creationId xmlns:a16="http://schemas.microsoft.com/office/drawing/2014/main" id="{98F8ACB0-82EE-4CA3-B59D-4A19C705DEBC}"/>
              </a:ext>
            </a:extLst>
          </p:cNvPr>
          <p:cNvSpPr/>
          <p:nvPr/>
        </p:nvSpPr>
        <p:spPr>
          <a:xfrm>
            <a:off x="3657598" y="5006907"/>
            <a:ext cx="552091" cy="2760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7" name="Pfeil: nach rechts 6">
            <a:extLst>
              <a:ext uri="{FF2B5EF4-FFF2-40B4-BE49-F238E27FC236}">
                <a16:creationId xmlns:a16="http://schemas.microsoft.com/office/drawing/2014/main" id="{915B42BC-BA4A-9972-F8E3-F073919E935E}"/>
              </a:ext>
            </a:extLst>
          </p:cNvPr>
          <p:cNvSpPr/>
          <p:nvPr/>
        </p:nvSpPr>
        <p:spPr>
          <a:xfrm>
            <a:off x="3657598" y="5428193"/>
            <a:ext cx="552091" cy="2760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8" name="Pfeil: nach rechts 7">
            <a:extLst>
              <a:ext uri="{FF2B5EF4-FFF2-40B4-BE49-F238E27FC236}">
                <a16:creationId xmlns:a16="http://schemas.microsoft.com/office/drawing/2014/main" id="{9EA98456-39F6-5CA4-A1CE-5258A8C58024}"/>
              </a:ext>
            </a:extLst>
          </p:cNvPr>
          <p:cNvSpPr/>
          <p:nvPr/>
        </p:nvSpPr>
        <p:spPr>
          <a:xfrm>
            <a:off x="3683475" y="5849479"/>
            <a:ext cx="552091" cy="2760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9" name="Pfeil: nach rechts 8">
            <a:extLst>
              <a:ext uri="{FF2B5EF4-FFF2-40B4-BE49-F238E27FC236}">
                <a16:creationId xmlns:a16="http://schemas.microsoft.com/office/drawing/2014/main" id="{28E3A7DF-9783-0457-6E1B-9F769741662D}"/>
              </a:ext>
            </a:extLst>
          </p:cNvPr>
          <p:cNvSpPr/>
          <p:nvPr/>
        </p:nvSpPr>
        <p:spPr>
          <a:xfrm>
            <a:off x="3683474" y="6331787"/>
            <a:ext cx="552091" cy="27604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38698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1E3CB-3453-4184-2D3C-69B52A5B4F9D}"/>
              </a:ext>
            </a:extLst>
          </p:cNvPr>
          <p:cNvSpPr>
            <a:spLocks noGrp="1"/>
          </p:cNvSpPr>
          <p:nvPr>
            <p:ph type="title"/>
          </p:nvPr>
        </p:nvSpPr>
        <p:spPr>
          <a:xfrm>
            <a:off x="838200" y="365126"/>
            <a:ext cx="10515600" cy="825500"/>
          </a:xfrm>
        </p:spPr>
        <p:txBody>
          <a:bodyPr>
            <a:normAutofit/>
          </a:bodyPr>
          <a:lstStyle/>
          <a:p>
            <a:r>
              <a:rPr lang="de-CH" sz="4800" dirty="0"/>
              <a:t>Wir sind </a:t>
            </a:r>
            <a:r>
              <a:rPr lang="de-CH" sz="4800" b="1" dirty="0">
                <a:solidFill>
                  <a:schemeClr val="accent2">
                    <a:lumMod val="75000"/>
                  </a:schemeClr>
                </a:solidFill>
              </a:rPr>
              <a:t>zu</a:t>
            </a:r>
            <a:r>
              <a:rPr lang="de-CH" sz="4800" b="1" dirty="0"/>
              <a:t> produktiv </a:t>
            </a:r>
            <a:r>
              <a:rPr lang="de-CH" sz="4800" dirty="0"/>
              <a:t>und produzieren …</a:t>
            </a:r>
          </a:p>
        </p:txBody>
      </p:sp>
      <p:sp>
        <p:nvSpPr>
          <p:cNvPr id="3" name="Inhaltsplatzhalter 2">
            <a:extLst>
              <a:ext uri="{FF2B5EF4-FFF2-40B4-BE49-F238E27FC236}">
                <a16:creationId xmlns:a16="http://schemas.microsoft.com/office/drawing/2014/main" id="{9FECCA27-4948-1F0C-DCA7-5DFB50201A5F}"/>
              </a:ext>
            </a:extLst>
          </p:cNvPr>
          <p:cNvSpPr>
            <a:spLocks noGrp="1"/>
          </p:cNvSpPr>
          <p:nvPr>
            <p:ph idx="1"/>
          </p:nvPr>
        </p:nvSpPr>
        <p:spPr>
          <a:xfrm>
            <a:off x="838199" y="1457325"/>
            <a:ext cx="11001375" cy="5219700"/>
          </a:xfrm>
        </p:spPr>
        <p:txBody>
          <a:bodyPr>
            <a:normAutofit fontScale="92500" lnSpcReduction="10000"/>
          </a:bodyPr>
          <a:lstStyle/>
          <a:p>
            <a:r>
              <a:rPr lang="de-CH" sz="4200" dirty="0"/>
              <a:t>(Schiffs-) Kreuzfahrten</a:t>
            </a:r>
          </a:p>
          <a:p>
            <a:r>
              <a:rPr lang="de-CH" sz="4200" dirty="0"/>
              <a:t>Flugreisen</a:t>
            </a:r>
          </a:p>
          <a:p>
            <a:r>
              <a:rPr lang="de-CH" sz="4200" dirty="0"/>
              <a:t>Ferienreisen</a:t>
            </a:r>
          </a:p>
          <a:p>
            <a:r>
              <a:rPr lang="de-CH" sz="4200" dirty="0"/>
              <a:t>Tourismus</a:t>
            </a:r>
          </a:p>
          <a:p>
            <a:r>
              <a:rPr lang="de-CH" sz="4200" dirty="0"/>
              <a:t>Fitnessclubs</a:t>
            </a:r>
          </a:p>
          <a:p>
            <a:r>
              <a:rPr lang="de-CH" sz="4200" dirty="0"/>
              <a:t>Tattoos etc. etc.</a:t>
            </a:r>
          </a:p>
          <a:p>
            <a:r>
              <a:rPr lang="de-CH" sz="4200" dirty="0"/>
              <a:t>… und vergessen: </a:t>
            </a:r>
          </a:p>
          <a:p>
            <a:r>
              <a:rPr lang="de-CH" sz="4200" b="1" dirty="0"/>
              <a:t>Sie sind </a:t>
            </a:r>
            <a:r>
              <a:rPr lang="de-CH" sz="4200" b="1" u="sng" dirty="0"/>
              <a:t>nicht </a:t>
            </a:r>
            <a:r>
              <a:rPr lang="de-CH" sz="4200" b="1" u="sng" dirty="0" err="1">
                <a:solidFill>
                  <a:srgbClr val="FF0000"/>
                </a:solidFill>
              </a:rPr>
              <a:t>NOT</a:t>
            </a:r>
            <a:r>
              <a:rPr lang="de-CH" sz="4200" b="1" u="sng" dirty="0" err="1"/>
              <a:t>wendig</a:t>
            </a:r>
            <a:r>
              <a:rPr lang="de-CH" sz="4200" b="1" u="sng" dirty="0"/>
              <a:t> </a:t>
            </a:r>
            <a:r>
              <a:rPr lang="de-CH" sz="4200" b="1" dirty="0"/>
              <a:t>und kein Menschenrecht! </a:t>
            </a:r>
          </a:p>
          <a:p>
            <a:endParaRPr lang="de-CH" dirty="0"/>
          </a:p>
          <a:p>
            <a:endParaRPr lang="de-CH" dirty="0"/>
          </a:p>
          <a:p>
            <a:endParaRPr lang="de-CH" dirty="0"/>
          </a:p>
        </p:txBody>
      </p:sp>
      <p:sp>
        <p:nvSpPr>
          <p:cNvPr id="5" name="Textfeld 4">
            <a:extLst>
              <a:ext uri="{FF2B5EF4-FFF2-40B4-BE49-F238E27FC236}">
                <a16:creationId xmlns:a16="http://schemas.microsoft.com/office/drawing/2014/main" id="{D9A60E33-7FD3-007E-E43F-2B599A822180}"/>
              </a:ext>
            </a:extLst>
          </p:cNvPr>
          <p:cNvSpPr txBox="1"/>
          <p:nvPr/>
        </p:nvSpPr>
        <p:spPr>
          <a:xfrm rot="790923">
            <a:off x="7532173" y="1577313"/>
            <a:ext cx="4386020" cy="1508105"/>
          </a:xfrm>
          <a:prstGeom prst="rect">
            <a:avLst/>
          </a:prstGeom>
          <a:solidFill>
            <a:schemeClr val="bg1">
              <a:lumMod val="95000"/>
            </a:schemeClr>
          </a:solidFill>
        </p:spPr>
        <p:txBody>
          <a:bodyPr wrap="square" rtlCol="0">
            <a:spAutoFit/>
          </a:bodyPr>
          <a:lstStyle/>
          <a:p>
            <a:pPr algn="ctr"/>
            <a:r>
              <a:rPr lang="de-CH" sz="2800" dirty="0"/>
              <a:t>Es geht um </a:t>
            </a:r>
          </a:p>
          <a:p>
            <a:pPr algn="ctr"/>
            <a:r>
              <a:rPr lang="de-CH" sz="3600" dirty="0">
                <a:solidFill>
                  <a:srgbClr val="FF0000"/>
                </a:solidFill>
              </a:rPr>
              <a:t>Überproduktion</a:t>
            </a:r>
            <a:endParaRPr lang="de-CH" sz="2800" dirty="0">
              <a:solidFill>
                <a:srgbClr val="FF0000"/>
              </a:solidFill>
            </a:endParaRPr>
          </a:p>
          <a:p>
            <a:pPr algn="ctr"/>
            <a:r>
              <a:rPr lang="de-CH" sz="2800" dirty="0"/>
              <a:t>In </a:t>
            </a:r>
            <a:r>
              <a:rPr lang="de-CH" sz="2800" dirty="0">
                <a:solidFill>
                  <a:srgbClr val="00B050"/>
                </a:solidFill>
              </a:rPr>
              <a:t>sinnvollem Rahmen </a:t>
            </a:r>
            <a:r>
              <a:rPr lang="de-CH" sz="2800" dirty="0"/>
              <a:t>gut</a:t>
            </a:r>
          </a:p>
        </p:txBody>
      </p:sp>
    </p:spTree>
    <p:extLst>
      <p:ext uri="{BB962C8B-B14F-4D97-AF65-F5344CB8AC3E}">
        <p14:creationId xmlns:p14="http://schemas.microsoft.com/office/powerpoint/2010/main" val="39288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725BA51-AC50-228B-0073-02A9AC7412AC}"/>
              </a:ext>
            </a:extLst>
          </p:cNvPr>
          <p:cNvSpPr txBox="1"/>
          <p:nvPr/>
        </p:nvSpPr>
        <p:spPr>
          <a:xfrm rot="790923">
            <a:off x="8115161" y="703272"/>
            <a:ext cx="4386020" cy="1508105"/>
          </a:xfrm>
          <a:prstGeom prst="rect">
            <a:avLst/>
          </a:prstGeom>
          <a:solidFill>
            <a:schemeClr val="bg1">
              <a:lumMod val="95000"/>
            </a:schemeClr>
          </a:solidFill>
        </p:spPr>
        <p:txBody>
          <a:bodyPr wrap="square" rtlCol="0">
            <a:spAutoFit/>
          </a:bodyPr>
          <a:lstStyle/>
          <a:p>
            <a:pPr algn="ctr"/>
            <a:r>
              <a:rPr lang="de-CH" sz="2800" dirty="0"/>
              <a:t>Es geht um </a:t>
            </a:r>
          </a:p>
          <a:p>
            <a:pPr algn="ctr"/>
            <a:r>
              <a:rPr lang="de-CH" sz="3600" dirty="0">
                <a:solidFill>
                  <a:srgbClr val="FF0000"/>
                </a:solidFill>
              </a:rPr>
              <a:t>Überproduktion</a:t>
            </a:r>
            <a:endParaRPr lang="de-CH" sz="2800" dirty="0">
              <a:solidFill>
                <a:srgbClr val="FF0000"/>
              </a:solidFill>
            </a:endParaRPr>
          </a:p>
          <a:p>
            <a:pPr algn="ctr"/>
            <a:r>
              <a:rPr lang="de-CH" sz="2800" dirty="0"/>
              <a:t>In </a:t>
            </a:r>
            <a:r>
              <a:rPr lang="de-CH" sz="2800" dirty="0">
                <a:solidFill>
                  <a:srgbClr val="00B050"/>
                </a:solidFill>
              </a:rPr>
              <a:t>sinnvollem Rahmen </a:t>
            </a:r>
            <a:r>
              <a:rPr lang="de-CH" sz="2800" dirty="0"/>
              <a:t>gut</a:t>
            </a:r>
          </a:p>
        </p:txBody>
      </p:sp>
      <p:sp>
        <p:nvSpPr>
          <p:cNvPr id="2" name="Titel 1">
            <a:extLst>
              <a:ext uri="{FF2B5EF4-FFF2-40B4-BE49-F238E27FC236}">
                <a16:creationId xmlns:a16="http://schemas.microsoft.com/office/drawing/2014/main" id="{BC61E3CB-3453-4184-2D3C-69B52A5B4F9D}"/>
              </a:ext>
            </a:extLst>
          </p:cNvPr>
          <p:cNvSpPr>
            <a:spLocks noGrp="1"/>
          </p:cNvSpPr>
          <p:nvPr>
            <p:ph type="title"/>
          </p:nvPr>
        </p:nvSpPr>
        <p:spPr>
          <a:xfrm>
            <a:off x="223283" y="99312"/>
            <a:ext cx="9048307" cy="825500"/>
          </a:xfrm>
        </p:spPr>
        <p:txBody>
          <a:bodyPr>
            <a:normAutofit fontScale="90000"/>
          </a:bodyPr>
          <a:lstStyle/>
          <a:p>
            <a:r>
              <a:rPr lang="de-CH" sz="4800" dirty="0"/>
              <a:t>Wir sind </a:t>
            </a:r>
            <a:r>
              <a:rPr lang="de-CH" sz="4800" b="1" dirty="0">
                <a:solidFill>
                  <a:schemeClr val="accent2">
                    <a:lumMod val="75000"/>
                  </a:schemeClr>
                </a:solidFill>
              </a:rPr>
              <a:t>zu</a:t>
            </a:r>
            <a:r>
              <a:rPr lang="de-CH" sz="4800" b="1" dirty="0"/>
              <a:t> produktiv </a:t>
            </a:r>
            <a:r>
              <a:rPr lang="de-CH" sz="4800" dirty="0"/>
              <a:t>und produzieren …</a:t>
            </a:r>
          </a:p>
        </p:txBody>
      </p:sp>
      <p:sp>
        <p:nvSpPr>
          <p:cNvPr id="3" name="Inhaltsplatzhalter 2">
            <a:extLst>
              <a:ext uri="{FF2B5EF4-FFF2-40B4-BE49-F238E27FC236}">
                <a16:creationId xmlns:a16="http://schemas.microsoft.com/office/drawing/2014/main" id="{9FECCA27-4948-1F0C-DCA7-5DFB50201A5F}"/>
              </a:ext>
            </a:extLst>
          </p:cNvPr>
          <p:cNvSpPr>
            <a:spLocks noGrp="1"/>
          </p:cNvSpPr>
          <p:nvPr>
            <p:ph idx="1"/>
          </p:nvPr>
        </p:nvSpPr>
        <p:spPr>
          <a:xfrm>
            <a:off x="838199" y="1457325"/>
            <a:ext cx="11001375" cy="5219700"/>
          </a:xfrm>
        </p:spPr>
        <p:txBody>
          <a:bodyPr>
            <a:normAutofit fontScale="92500"/>
          </a:bodyPr>
          <a:lstStyle/>
          <a:p>
            <a:r>
              <a:rPr lang="de-CH" sz="4200" dirty="0"/>
              <a:t>20 verschiedene </a:t>
            </a:r>
            <a:r>
              <a:rPr lang="de-CH" sz="4200" dirty="0" err="1"/>
              <a:t>Erdbeer</a:t>
            </a:r>
            <a:r>
              <a:rPr lang="de-CH" sz="4200" dirty="0"/>
              <a:t> Joghurts</a:t>
            </a:r>
            <a:br>
              <a:rPr lang="de-CH" sz="4200" dirty="0"/>
            </a:br>
            <a:r>
              <a:rPr lang="de-CH" sz="4200" dirty="0"/>
              <a:t>und verbringen viel Zeit bei der Wahl</a:t>
            </a:r>
          </a:p>
          <a:p>
            <a:r>
              <a:rPr lang="de-CH" sz="4200" dirty="0"/>
              <a:t>Unzählige Fernseh- und Radiosender</a:t>
            </a:r>
          </a:p>
          <a:p>
            <a:r>
              <a:rPr lang="de-CH" sz="4200" dirty="0"/>
              <a:t>Täglich Werbeprospekte in fast jedem Briefkasten</a:t>
            </a:r>
          </a:p>
          <a:p>
            <a:r>
              <a:rPr lang="de-CH" sz="4200" dirty="0"/>
              <a:t>Ununterbrochen Fernseh-, Radio-, Internetwerbung</a:t>
            </a:r>
          </a:p>
          <a:p>
            <a:r>
              <a:rPr lang="de-CH" sz="4200" dirty="0"/>
              <a:t>… und keine Werbung für </a:t>
            </a:r>
            <a:r>
              <a:rPr lang="de-CH" sz="4200" dirty="0">
                <a:solidFill>
                  <a:srgbClr val="00B050"/>
                </a:solidFill>
              </a:rPr>
              <a:t>Ruhe, Pause, Verzicht</a:t>
            </a:r>
          </a:p>
          <a:p>
            <a:r>
              <a:rPr lang="de-CH" sz="4200" dirty="0"/>
              <a:t>… und vergessen: </a:t>
            </a:r>
          </a:p>
          <a:p>
            <a:r>
              <a:rPr lang="de-CH" sz="4200" b="1" dirty="0"/>
              <a:t>Sie sind </a:t>
            </a:r>
            <a:r>
              <a:rPr lang="de-CH" sz="4200" b="1" u="sng" dirty="0"/>
              <a:t>nicht </a:t>
            </a:r>
            <a:r>
              <a:rPr lang="de-CH" sz="4200" b="1" u="sng" dirty="0" err="1">
                <a:solidFill>
                  <a:srgbClr val="FF0000"/>
                </a:solidFill>
              </a:rPr>
              <a:t>NOT</a:t>
            </a:r>
            <a:r>
              <a:rPr lang="de-CH" sz="4200" b="1" u="sng" dirty="0" err="1"/>
              <a:t>wendig</a:t>
            </a:r>
            <a:r>
              <a:rPr lang="de-CH" sz="4200" b="1" u="sng" dirty="0"/>
              <a:t> </a:t>
            </a:r>
            <a:r>
              <a:rPr lang="de-CH" sz="4200" b="1" dirty="0"/>
              <a:t>und kein Menschenrecht! </a:t>
            </a:r>
          </a:p>
          <a:p>
            <a:endParaRPr lang="de-CH" dirty="0"/>
          </a:p>
          <a:p>
            <a:endParaRPr lang="de-CH" dirty="0"/>
          </a:p>
          <a:p>
            <a:endParaRPr lang="de-CH" dirty="0"/>
          </a:p>
        </p:txBody>
      </p:sp>
    </p:spTree>
    <p:extLst>
      <p:ext uri="{BB962C8B-B14F-4D97-AF65-F5344CB8AC3E}">
        <p14:creationId xmlns:p14="http://schemas.microsoft.com/office/powerpoint/2010/main" val="35069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1E3CB-3453-4184-2D3C-69B52A5B4F9D}"/>
              </a:ext>
            </a:extLst>
          </p:cNvPr>
          <p:cNvSpPr>
            <a:spLocks noGrp="1"/>
          </p:cNvSpPr>
          <p:nvPr>
            <p:ph type="title"/>
          </p:nvPr>
        </p:nvSpPr>
        <p:spPr>
          <a:xfrm>
            <a:off x="12357" y="2079929"/>
            <a:ext cx="11861494" cy="453214"/>
          </a:xfrm>
        </p:spPr>
        <p:txBody>
          <a:bodyPr>
            <a:normAutofit fontScale="90000"/>
          </a:bodyPr>
          <a:lstStyle/>
          <a:p>
            <a:r>
              <a:rPr lang="de-CH" sz="4800" dirty="0"/>
              <a:t>Wir sind </a:t>
            </a:r>
            <a:r>
              <a:rPr lang="de-CH" sz="4800" b="1" dirty="0"/>
              <a:t>zu produktiv </a:t>
            </a:r>
            <a:r>
              <a:rPr lang="de-CH" sz="4800" dirty="0"/>
              <a:t>und produzieren …</a:t>
            </a:r>
          </a:p>
        </p:txBody>
      </p:sp>
      <p:sp>
        <p:nvSpPr>
          <p:cNvPr id="3" name="Inhaltsplatzhalter 2">
            <a:extLst>
              <a:ext uri="{FF2B5EF4-FFF2-40B4-BE49-F238E27FC236}">
                <a16:creationId xmlns:a16="http://schemas.microsoft.com/office/drawing/2014/main" id="{9FECCA27-4948-1F0C-DCA7-5DFB50201A5F}"/>
              </a:ext>
            </a:extLst>
          </p:cNvPr>
          <p:cNvSpPr>
            <a:spLocks noGrp="1"/>
          </p:cNvSpPr>
          <p:nvPr>
            <p:ph idx="1"/>
          </p:nvPr>
        </p:nvSpPr>
        <p:spPr>
          <a:xfrm>
            <a:off x="330506" y="2559189"/>
            <a:ext cx="11861494" cy="4290874"/>
          </a:xfrm>
        </p:spPr>
        <p:txBody>
          <a:bodyPr>
            <a:normAutofit/>
          </a:bodyPr>
          <a:lstStyle/>
          <a:p>
            <a:r>
              <a:rPr lang="de-CH" sz="4200" dirty="0"/>
              <a:t>Ungewollte Kinder, weil Familienplanung fehlt</a:t>
            </a:r>
          </a:p>
          <a:p>
            <a:r>
              <a:rPr lang="de-CH" sz="4200" dirty="0"/>
              <a:t>Ungewollte Kinder, weil Informationen fehlen</a:t>
            </a:r>
          </a:p>
          <a:p>
            <a:r>
              <a:rPr lang="de-CH" sz="4200" dirty="0"/>
              <a:t>Ungewollte Kinder, weil Verhütungsmittel fehlen</a:t>
            </a:r>
          </a:p>
          <a:p>
            <a:r>
              <a:rPr lang="de-CH" sz="4200" dirty="0"/>
              <a:t>Kinder, obwohl wir keine Zeit für sie haben</a:t>
            </a:r>
          </a:p>
          <a:p>
            <a:r>
              <a:rPr lang="de-CH" sz="4200" dirty="0"/>
              <a:t>Kinder, obwohl es zu viele hat  … und vergessen: </a:t>
            </a:r>
          </a:p>
          <a:p>
            <a:r>
              <a:rPr lang="de-CH" sz="4200" b="1" dirty="0"/>
              <a:t>Sie sind </a:t>
            </a:r>
            <a:r>
              <a:rPr lang="de-CH" sz="4200" b="1" u="sng" dirty="0"/>
              <a:t>nicht </a:t>
            </a:r>
            <a:r>
              <a:rPr lang="de-CH" sz="4200" b="1" u="sng" dirty="0" err="1">
                <a:solidFill>
                  <a:srgbClr val="FF0000"/>
                </a:solidFill>
              </a:rPr>
              <a:t>NOT</a:t>
            </a:r>
            <a:r>
              <a:rPr lang="de-CH" sz="4200" b="1" u="sng" dirty="0" err="1"/>
              <a:t>wendig</a:t>
            </a:r>
            <a:r>
              <a:rPr lang="de-CH" sz="4200" b="1" u="sng" dirty="0"/>
              <a:t> </a:t>
            </a:r>
            <a:r>
              <a:rPr lang="de-CH" sz="4200" b="1" dirty="0"/>
              <a:t>und kein Menschenrecht! </a:t>
            </a:r>
          </a:p>
          <a:p>
            <a:endParaRPr lang="de-CH" dirty="0"/>
          </a:p>
          <a:p>
            <a:endParaRPr lang="de-CH" dirty="0"/>
          </a:p>
          <a:p>
            <a:endParaRPr lang="de-CH" dirty="0"/>
          </a:p>
        </p:txBody>
      </p:sp>
      <p:sp>
        <p:nvSpPr>
          <p:cNvPr id="5" name="Textfeld 4">
            <a:extLst>
              <a:ext uri="{FF2B5EF4-FFF2-40B4-BE49-F238E27FC236}">
                <a16:creationId xmlns:a16="http://schemas.microsoft.com/office/drawing/2014/main" id="{A142D070-FC68-4F37-EEC3-D5E3FC032DBF}"/>
              </a:ext>
            </a:extLst>
          </p:cNvPr>
          <p:cNvSpPr txBox="1"/>
          <p:nvPr/>
        </p:nvSpPr>
        <p:spPr>
          <a:xfrm>
            <a:off x="5486400" y="166983"/>
            <a:ext cx="6561437" cy="1938992"/>
          </a:xfrm>
          <a:prstGeom prst="rect">
            <a:avLst/>
          </a:prstGeom>
          <a:noFill/>
        </p:spPr>
        <p:txBody>
          <a:bodyPr wrap="square">
            <a:spAutoFit/>
          </a:bodyPr>
          <a:lstStyle/>
          <a:p>
            <a:r>
              <a:rPr lang="de-DE" sz="2000" dirty="0">
                <a:effectLst/>
              </a:rPr>
              <a:t>Fast die Hälfte aller Schwangerschaften weltweit sind unbeabsichtigt. Das geht aus dem Weltbevölkerungsbericht der Vereinten Nationen hervor. Die Zahl der ungewollten Schwangerschaften wird mit </a:t>
            </a:r>
            <a:r>
              <a:rPr lang="de-DE" sz="2000" b="1" dirty="0">
                <a:effectLst/>
              </a:rPr>
              <a:t>121 Millionen jährlich</a:t>
            </a:r>
            <a:r>
              <a:rPr lang="de-DE" sz="2000" dirty="0">
                <a:effectLst/>
              </a:rPr>
              <a:t> angegeben, das entspreche einem Anteil von 48 Prozent aller Schwangerschaften.</a:t>
            </a:r>
            <a:r>
              <a:rPr lang="de-CH" sz="2000" dirty="0">
                <a:effectLst/>
              </a:rPr>
              <a:t>30.03.2022</a:t>
            </a:r>
          </a:p>
        </p:txBody>
      </p:sp>
      <p:sp>
        <p:nvSpPr>
          <p:cNvPr id="6" name="Textfeld 5">
            <a:extLst>
              <a:ext uri="{FF2B5EF4-FFF2-40B4-BE49-F238E27FC236}">
                <a16:creationId xmlns:a16="http://schemas.microsoft.com/office/drawing/2014/main" id="{EB6E4FA6-A414-8457-4F82-2BF30FA1475C}"/>
              </a:ext>
            </a:extLst>
          </p:cNvPr>
          <p:cNvSpPr txBox="1"/>
          <p:nvPr/>
        </p:nvSpPr>
        <p:spPr>
          <a:xfrm rot="21120177">
            <a:off x="83579" y="47455"/>
            <a:ext cx="4386020" cy="1508105"/>
          </a:xfrm>
          <a:prstGeom prst="rect">
            <a:avLst/>
          </a:prstGeom>
          <a:solidFill>
            <a:schemeClr val="bg1">
              <a:lumMod val="95000"/>
            </a:schemeClr>
          </a:solidFill>
        </p:spPr>
        <p:txBody>
          <a:bodyPr wrap="square" rtlCol="0">
            <a:spAutoFit/>
          </a:bodyPr>
          <a:lstStyle/>
          <a:p>
            <a:pPr algn="ctr"/>
            <a:r>
              <a:rPr lang="de-CH" sz="2800" dirty="0"/>
              <a:t>Es geht um </a:t>
            </a:r>
          </a:p>
          <a:p>
            <a:pPr algn="ctr"/>
            <a:r>
              <a:rPr lang="de-CH" sz="3600" dirty="0">
                <a:solidFill>
                  <a:srgbClr val="FF0000"/>
                </a:solidFill>
              </a:rPr>
              <a:t>Überproduktion</a:t>
            </a:r>
            <a:endParaRPr lang="de-CH" sz="2800" dirty="0">
              <a:solidFill>
                <a:srgbClr val="FF0000"/>
              </a:solidFill>
            </a:endParaRPr>
          </a:p>
          <a:p>
            <a:pPr algn="ctr"/>
            <a:r>
              <a:rPr lang="de-CH" sz="2800" dirty="0"/>
              <a:t>In </a:t>
            </a:r>
            <a:r>
              <a:rPr lang="de-CH" sz="2800" dirty="0">
                <a:solidFill>
                  <a:srgbClr val="00B050"/>
                </a:solidFill>
              </a:rPr>
              <a:t>sinnvollem Rahmen </a:t>
            </a:r>
            <a:r>
              <a:rPr lang="de-CH" sz="2800" dirty="0"/>
              <a:t>gut</a:t>
            </a:r>
          </a:p>
        </p:txBody>
      </p:sp>
      <p:sp>
        <p:nvSpPr>
          <p:cNvPr id="7" name="Textfeld 6">
            <a:extLst>
              <a:ext uri="{FF2B5EF4-FFF2-40B4-BE49-F238E27FC236}">
                <a16:creationId xmlns:a16="http://schemas.microsoft.com/office/drawing/2014/main" id="{CE453885-72AC-78ED-DDE8-26DA93377C10}"/>
              </a:ext>
            </a:extLst>
          </p:cNvPr>
          <p:cNvSpPr txBox="1"/>
          <p:nvPr/>
        </p:nvSpPr>
        <p:spPr>
          <a:xfrm rot="790923">
            <a:off x="10483912" y="2057949"/>
            <a:ext cx="1765790" cy="523220"/>
          </a:xfrm>
          <a:prstGeom prst="rect">
            <a:avLst/>
          </a:prstGeom>
          <a:solidFill>
            <a:schemeClr val="bg1">
              <a:lumMod val="95000"/>
            </a:schemeClr>
          </a:solidFill>
        </p:spPr>
        <p:txBody>
          <a:bodyPr wrap="square" rtlCol="0">
            <a:spAutoFit/>
          </a:bodyPr>
          <a:lstStyle/>
          <a:p>
            <a:pPr algn="ctr"/>
            <a:r>
              <a:rPr lang="de-CH" sz="2800" dirty="0"/>
              <a:t>Weltweit</a:t>
            </a:r>
          </a:p>
        </p:txBody>
      </p:sp>
    </p:spTree>
    <p:extLst>
      <p:ext uri="{BB962C8B-B14F-4D97-AF65-F5344CB8AC3E}">
        <p14:creationId xmlns:p14="http://schemas.microsoft.com/office/powerpoint/2010/main" val="7105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759FF0-7490-801E-7714-4AF3756B06E6}"/>
              </a:ext>
            </a:extLst>
          </p:cNvPr>
          <p:cNvSpPr>
            <a:spLocks noGrp="1"/>
          </p:cNvSpPr>
          <p:nvPr>
            <p:ph type="title"/>
          </p:nvPr>
        </p:nvSpPr>
        <p:spPr>
          <a:xfrm>
            <a:off x="426602" y="311962"/>
            <a:ext cx="10515600" cy="1325563"/>
          </a:xfrm>
        </p:spPr>
        <p:txBody>
          <a:bodyPr/>
          <a:lstStyle/>
          <a:p>
            <a:r>
              <a:rPr lang="de-CH" b="1" dirty="0"/>
              <a:t>„Das wahre Problem sind Menschen wie ich“</a:t>
            </a:r>
            <a:br>
              <a:rPr lang="de-CH" b="1" dirty="0"/>
            </a:br>
            <a:r>
              <a:rPr lang="de-CH" dirty="0"/>
              <a:t>Warren Buffett</a:t>
            </a:r>
          </a:p>
        </p:txBody>
      </p:sp>
      <p:sp>
        <p:nvSpPr>
          <p:cNvPr id="3" name="Inhaltsplatzhalter 2">
            <a:extLst>
              <a:ext uri="{FF2B5EF4-FFF2-40B4-BE49-F238E27FC236}">
                <a16:creationId xmlns:a16="http://schemas.microsoft.com/office/drawing/2014/main" id="{E446E651-D18E-CF21-2FB6-2635E963506D}"/>
              </a:ext>
            </a:extLst>
          </p:cNvPr>
          <p:cNvSpPr>
            <a:spLocks noGrp="1"/>
          </p:cNvSpPr>
          <p:nvPr>
            <p:ph idx="1"/>
          </p:nvPr>
        </p:nvSpPr>
        <p:spPr>
          <a:xfrm>
            <a:off x="838199" y="1825625"/>
            <a:ext cx="11031747" cy="4808088"/>
          </a:xfrm>
        </p:spPr>
        <p:txBody>
          <a:bodyPr>
            <a:normAutofit lnSpcReduction="10000"/>
          </a:bodyPr>
          <a:lstStyle/>
          <a:p>
            <a:r>
              <a:rPr lang="de-CH" dirty="0"/>
              <a:t>Die Reichen werden reicher, weil die Reichen ein System eingerichtet haben, das die Reichen reicher werden lässt.</a:t>
            </a:r>
          </a:p>
          <a:p>
            <a:r>
              <a:rPr lang="de-CH" dirty="0"/>
              <a:t>Die Mehrheit fand das gut, weil sie hofften dabei zu sein!</a:t>
            </a:r>
          </a:p>
          <a:p>
            <a:r>
              <a:rPr lang="de-CH" sz="3200" dirty="0"/>
              <a:t>Ja  - </a:t>
            </a:r>
            <a:r>
              <a:rPr lang="de-CH" sz="3200" dirty="0">
                <a:solidFill>
                  <a:srgbClr val="00B050"/>
                </a:solidFill>
              </a:rPr>
              <a:t>Jeder kann reich werden</a:t>
            </a:r>
            <a:r>
              <a:rPr lang="de-CH" sz="3200" dirty="0"/>
              <a:t>, aber </a:t>
            </a:r>
            <a:r>
              <a:rPr lang="de-CH" sz="3200" dirty="0">
                <a:solidFill>
                  <a:srgbClr val="FF0000"/>
                </a:solidFill>
              </a:rPr>
              <a:t>nicht Alle</a:t>
            </a:r>
            <a:r>
              <a:rPr lang="de-CH" sz="3200" dirty="0"/>
              <a:t>!</a:t>
            </a:r>
          </a:p>
          <a:p>
            <a:r>
              <a:rPr lang="de-CH" sz="3200" dirty="0"/>
              <a:t>Das Vermögen der Reichen sind die Schulden der Armen!</a:t>
            </a:r>
          </a:p>
          <a:p>
            <a:r>
              <a:rPr lang="de-CH" sz="3200" dirty="0"/>
              <a:t>Die monetäre Summe ist immer Null!</a:t>
            </a:r>
          </a:p>
          <a:p>
            <a:r>
              <a:rPr lang="de-CH" dirty="0"/>
              <a:t>In der Politik findet die </a:t>
            </a:r>
            <a:r>
              <a:rPr lang="de-CH" b="1" dirty="0">
                <a:solidFill>
                  <a:srgbClr val="FF0000"/>
                </a:solidFill>
              </a:rPr>
              <a:t>Diskriminierung der Armen </a:t>
            </a:r>
            <a:r>
              <a:rPr lang="de-CH" dirty="0"/>
              <a:t>statt, solange Vermögen und Einkommen der Politiker nicht die Vermögens- und Einkommensverhältnisse der Bevölkerung widerspiegeln, weil jeder </a:t>
            </a:r>
            <a:br>
              <a:rPr lang="de-CH" dirty="0"/>
            </a:br>
            <a:r>
              <a:rPr lang="de-CH" i="1" dirty="0">
                <a:solidFill>
                  <a:schemeClr val="accent2">
                    <a:lumMod val="75000"/>
                  </a:schemeClr>
                </a:solidFill>
              </a:rPr>
              <a:t>seine</a:t>
            </a:r>
            <a:r>
              <a:rPr lang="de-CH" i="1" dirty="0"/>
              <a:t> Vermögens – und Einkommensverhältnisse am besten kennt</a:t>
            </a:r>
            <a:r>
              <a:rPr lang="de-CH" dirty="0"/>
              <a:t>. </a:t>
            </a:r>
            <a:br>
              <a:rPr lang="de-CH" dirty="0"/>
            </a:br>
            <a:r>
              <a:rPr lang="de-CH" dirty="0"/>
              <a:t>Tägliche, praktische Erfahrung, alles andere nur vom Hören-Sagen. </a:t>
            </a:r>
          </a:p>
        </p:txBody>
      </p:sp>
      <p:sp>
        <p:nvSpPr>
          <p:cNvPr id="4" name="Textfeld 3">
            <a:extLst>
              <a:ext uri="{FF2B5EF4-FFF2-40B4-BE49-F238E27FC236}">
                <a16:creationId xmlns:a16="http://schemas.microsoft.com/office/drawing/2014/main" id="{D459BD60-30C1-1511-9F69-BF17836D0F15}"/>
              </a:ext>
            </a:extLst>
          </p:cNvPr>
          <p:cNvSpPr txBox="1"/>
          <p:nvPr/>
        </p:nvSpPr>
        <p:spPr>
          <a:xfrm rot="790923">
            <a:off x="10389815" y="1169191"/>
            <a:ext cx="1765790" cy="523220"/>
          </a:xfrm>
          <a:prstGeom prst="rect">
            <a:avLst/>
          </a:prstGeom>
          <a:solidFill>
            <a:schemeClr val="bg1">
              <a:lumMod val="95000"/>
            </a:schemeClr>
          </a:solidFill>
        </p:spPr>
        <p:txBody>
          <a:bodyPr wrap="square" rtlCol="0">
            <a:spAutoFit/>
          </a:bodyPr>
          <a:lstStyle/>
          <a:p>
            <a:pPr algn="ctr"/>
            <a:r>
              <a:rPr lang="de-CH" sz="2800" dirty="0"/>
              <a:t>Danke!</a:t>
            </a:r>
          </a:p>
        </p:txBody>
      </p:sp>
    </p:spTree>
    <p:extLst>
      <p:ext uri="{BB962C8B-B14F-4D97-AF65-F5344CB8AC3E}">
        <p14:creationId xmlns:p14="http://schemas.microsoft.com/office/powerpoint/2010/main" val="253983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95A22-540F-4D35-A6E8-A53A8106ECF5}"/>
              </a:ext>
            </a:extLst>
          </p:cNvPr>
          <p:cNvSpPr>
            <a:spLocks noGrp="1"/>
          </p:cNvSpPr>
          <p:nvPr>
            <p:ph type="title"/>
          </p:nvPr>
        </p:nvSpPr>
        <p:spPr>
          <a:xfrm>
            <a:off x="838200" y="365125"/>
            <a:ext cx="10515600" cy="672105"/>
          </a:xfrm>
        </p:spPr>
        <p:txBody>
          <a:bodyPr>
            <a:normAutofit fontScale="90000"/>
          </a:bodyPr>
          <a:lstStyle/>
          <a:p>
            <a:r>
              <a:rPr lang="de-CH" dirty="0"/>
              <a:t>Infos zu Energie … und weiteren Lösungen …</a:t>
            </a:r>
          </a:p>
        </p:txBody>
      </p:sp>
      <p:sp>
        <p:nvSpPr>
          <p:cNvPr id="3" name="Inhaltsplatzhalter 2">
            <a:extLst>
              <a:ext uri="{FF2B5EF4-FFF2-40B4-BE49-F238E27FC236}">
                <a16:creationId xmlns:a16="http://schemas.microsoft.com/office/drawing/2014/main" id="{F8F299AB-91C0-40EE-B6D4-2B608A31EE3D}"/>
              </a:ext>
            </a:extLst>
          </p:cNvPr>
          <p:cNvSpPr>
            <a:spLocks noGrp="1"/>
          </p:cNvSpPr>
          <p:nvPr>
            <p:ph idx="1"/>
          </p:nvPr>
        </p:nvSpPr>
        <p:spPr>
          <a:xfrm>
            <a:off x="245075" y="1190298"/>
            <a:ext cx="10628871" cy="5667702"/>
          </a:xfrm>
        </p:spPr>
        <p:txBody>
          <a:bodyPr>
            <a:normAutofit/>
          </a:bodyPr>
          <a:lstStyle/>
          <a:p>
            <a:r>
              <a:rPr lang="de-CH" dirty="0">
                <a:hlinkClick r:id="rId2"/>
              </a:rPr>
              <a:t>www.synergieplus.ch</a:t>
            </a:r>
            <a:r>
              <a:rPr lang="de-CH" dirty="0"/>
              <a:t> (mit der ganzen Präsentation)</a:t>
            </a:r>
          </a:p>
          <a:p>
            <a:r>
              <a:rPr lang="de-CH" dirty="0">
                <a:hlinkClick r:id="rId3"/>
              </a:rPr>
              <a:t>www.net-plus.ch</a:t>
            </a:r>
            <a:endParaRPr lang="de-CH" dirty="0"/>
          </a:p>
          <a:p>
            <a:endParaRPr lang="de-CH" dirty="0"/>
          </a:p>
          <a:p>
            <a:r>
              <a:rPr lang="de-CH" dirty="0">
                <a:hlinkClick r:id="rId4"/>
              </a:rPr>
              <a:t>www.kraftwerkschweiz.ch</a:t>
            </a:r>
            <a:endParaRPr lang="de-CH" dirty="0"/>
          </a:p>
          <a:p>
            <a:r>
              <a:rPr lang="de-CH" dirty="0">
                <a:hlinkClick r:id="rId5"/>
              </a:rPr>
              <a:t>www.optima-solar-freiamt.ch</a:t>
            </a:r>
            <a:endParaRPr lang="de-CH" dirty="0"/>
          </a:p>
          <a:p>
            <a:endParaRPr lang="de-CH" dirty="0"/>
          </a:p>
          <a:p>
            <a:r>
              <a:rPr lang="de-CH" dirty="0"/>
              <a:t>Grundeinkommen (Schweiz): </a:t>
            </a:r>
            <a:r>
              <a:rPr lang="de-CH" b="1" dirty="0"/>
              <a:t>Grundeinkommen jetzt! </a:t>
            </a:r>
            <a:r>
              <a:rPr lang="de-CH" dirty="0"/>
              <a:t>Nur so ist die Marktwirtschaft zu retten von Prof. Dr. Thomas Straubhaar</a:t>
            </a:r>
          </a:p>
          <a:p>
            <a:r>
              <a:rPr lang="de-CH" b="1" dirty="0"/>
              <a:t>Im Grunde gut </a:t>
            </a:r>
            <a:r>
              <a:rPr lang="de-CH" dirty="0"/>
              <a:t>von Rutger </a:t>
            </a:r>
            <a:r>
              <a:rPr lang="de-CH" dirty="0" err="1"/>
              <a:t>Bregman</a:t>
            </a:r>
            <a:r>
              <a:rPr lang="de-CH" dirty="0"/>
              <a:t> (z.B. Ukraine: Solidarität)</a:t>
            </a:r>
          </a:p>
          <a:p>
            <a:r>
              <a:rPr lang="de-CH" dirty="0" err="1"/>
              <a:t>Mikrotax</a:t>
            </a:r>
            <a:r>
              <a:rPr lang="de-CH" dirty="0"/>
              <a:t> (Schweiz – Welt) </a:t>
            </a:r>
            <a:r>
              <a:rPr lang="de-CH" dirty="0">
                <a:hlinkClick r:id="rId6"/>
              </a:rPr>
              <a:t>https://mikrosteuer.ch/</a:t>
            </a:r>
            <a:endParaRPr lang="de-CH" dirty="0"/>
          </a:p>
          <a:p>
            <a:r>
              <a:rPr lang="de-CH" dirty="0"/>
              <a:t>Familienplanung (Welt) </a:t>
            </a:r>
            <a:r>
              <a:rPr lang="de-CH" dirty="0">
                <a:hlinkClick r:id="rId7"/>
              </a:rPr>
              <a:t>https://www.ecopop.ch</a:t>
            </a:r>
            <a:endParaRPr lang="de-CH" dirty="0"/>
          </a:p>
          <a:p>
            <a:endParaRPr lang="de-CH" dirty="0"/>
          </a:p>
          <a:p>
            <a:endParaRPr lang="de-CH" dirty="0"/>
          </a:p>
          <a:p>
            <a:endParaRPr lang="de-CH" dirty="0"/>
          </a:p>
        </p:txBody>
      </p:sp>
    </p:spTree>
    <p:extLst>
      <p:ext uri="{BB962C8B-B14F-4D97-AF65-F5344CB8AC3E}">
        <p14:creationId xmlns:p14="http://schemas.microsoft.com/office/powerpoint/2010/main" val="214824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9218-2FB5-445E-AF98-61B7E59EA1E1}"/>
              </a:ext>
            </a:extLst>
          </p:cNvPr>
          <p:cNvSpPr>
            <a:spLocks noGrp="1"/>
          </p:cNvSpPr>
          <p:nvPr>
            <p:ph type="title"/>
          </p:nvPr>
        </p:nvSpPr>
        <p:spPr>
          <a:xfrm>
            <a:off x="591207" y="412423"/>
            <a:ext cx="7535917" cy="1061654"/>
          </a:xfrm>
        </p:spPr>
        <p:txBody>
          <a:bodyPr/>
          <a:lstStyle/>
          <a:p>
            <a:r>
              <a:rPr lang="de-CH" dirty="0"/>
              <a:t>Projekt Ablauf – Die Umsetzung</a:t>
            </a:r>
          </a:p>
        </p:txBody>
      </p:sp>
      <p:sp>
        <p:nvSpPr>
          <p:cNvPr id="3" name="Inhaltsplatzhalter 2">
            <a:extLst>
              <a:ext uri="{FF2B5EF4-FFF2-40B4-BE49-F238E27FC236}">
                <a16:creationId xmlns:a16="http://schemas.microsoft.com/office/drawing/2014/main" id="{2790F62A-2740-4862-8CCB-F6B00D9E0CAE}"/>
              </a:ext>
            </a:extLst>
          </p:cNvPr>
          <p:cNvSpPr>
            <a:spLocks noGrp="1"/>
          </p:cNvSpPr>
          <p:nvPr>
            <p:ph idx="1"/>
          </p:nvPr>
        </p:nvSpPr>
        <p:spPr>
          <a:xfrm>
            <a:off x="591207" y="1825624"/>
            <a:ext cx="11600793" cy="5032375"/>
          </a:xfrm>
        </p:spPr>
        <p:txBody>
          <a:bodyPr>
            <a:normAutofit/>
          </a:bodyPr>
          <a:lstStyle/>
          <a:p>
            <a:r>
              <a:rPr lang="de-CH" sz="3600" dirty="0"/>
              <a:t>2014 Projekt Muri</a:t>
            </a:r>
          </a:p>
          <a:p>
            <a:pPr marL="457200" lvl="1" indent="0">
              <a:buNone/>
            </a:pPr>
            <a:r>
              <a:rPr lang="de-CH" sz="3200" dirty="0"/>
              <a:t>Landkauf mitten in Muri</a:t>
            </a:r>
          </a:p>
          <a:p>
            <a:pPr marL="457200" lvl="1" indent="0">
              <a:buNone/>
            </a:pPr>
            <a:r>
              <a:rPr lang="de-CH" sz="3200" dirty="0"/>
              <a:t>Gestaltungsplan</a:t>
            </a:r>
          </a:p>
          <a:p>
            <a:pPr marL="457200" lvl="1" indent="0">
              <a:buNone/>
            </a:pPr>
            <a:r>
              <a:rPr lang="de-CH" sz="3200" dirty="0"/>
              <a:t>Baueingabe</a:t>
            </a:r>
          </a:p>
          <a:p>
            <a:pPr marL="457200" lvl="1" indent="0">
              <a:buNone/>
            </a:pPr>
            <a:r>
              <a:rPr lang="de-CH" sz="3200" dirty="0"/>
              <a:t>Ablehnung</a:t>
            </a:r>
          </a:p>
          <a:p>
            <a:pPr marL="457200" lvl="1" indent="0">
              <a:buNone/>
            </a:pPr>
            <a:r>
              <a:rPr lang="de-CH" sz="3200" dirty="0"/>
              <a:t>Weiterzug </a:t>
            </a:r>
          </a:p>
          <a:p>
            <a:r>
              <a:rPr lang="de-CH" sz="3600" dirty="0"/>
              <a:t>2018 Gerichtsentscheid: </a:t>
            </a:r>
          </a:p>
          <a:p>
            <a:pPr lvl="1"/>
            <a:r>
              <a:rPr lang="de-CH" sz="3200" dirty="0"/>
              <a:t>keine Baubewilligung wegen privaten Vorrechten aus den 70er Jahren.</a:t>
            </a:r>
          </a:p>
          <a:p>
            <a:endParaRPr lang="de-CH" sz="3600" dirty="0"/>
          </a:p>
        </p:txBody>
      </p:sp>
      <p:sp>
        <p:nvSpPr>
          <p:cNvPr id="4" name="Textfeld 3">
            <a:extLst>
              <a:ext uri="{FF2B5EF4-FFF2-40B4-BE49-F238E27FC236}">
                <a16:creationId xmlns:a16="http://schemas.microsoft.com/office/drawing/2014/main" id="{0F3612AC-47BD-4D4A-0071-7A670F3A4A1D}"/>
              </a:ext>
            </a:extLst>
          </p:cNvPr>
          <p:cNvSpPr txBox="1"/>
          <p:nvPr/>
        </p:nvSpPr>
        <p:spPr>
          <a:xfrm rot="427014">
            <a:off x="6218200" y="1660416"/>
            <a:ext cx="5397998" cy="2308324"/>
          </a:xfrm>
          <a:prstGeom prst="rect">
            <a:avLst/>
          </a:prstGeom>
          <a:noFill/>
        </p:spPr>
        <p:txBody>
          <a:bodyPr wrap="square" rtlCol="0">
            <a:spAutoFit/>
          </a:bodyPr>
          <a:lstStyle/>
          <a:p>
            <a:r>
              <a:rPr lang="de-CH" sz="2400" dirty="0">
                <a:solidFill>
                  <a:srgbClr val="FF0000"/>
                </a:solidFill>
              </a:rPr>
              <a:t>Viele Gesetze und Behörden verhindern und behindern gute neue Lösungen!</a:t>
            </a:r>
          </a:p>
          <a:p>
            <a:endParaRPr lang="de-CH" sz="2400" dirty="0">
              <a:solidFill>
                <a:srgbClr val="FF0000"/>
              </a:solidFill>
            </a:endParaRPr>
          </a:p>
          <a:p>
            <a:r>
              <a:rPr lang="de-CH" sz="2400" dirty="0">
                <a:solidFill>
                  <a:srgbClr val="FF0000"/>
                </a:solidFill>
              </a:rPr>
              <a:t>Oder haben Sie schon einmal gelesen, dass §2 des Baugesetzes beachtet wurde?</a:t>
            </a:r>
          </a:p>
          <a:p>
            <a:r>
              <a:rPr lang="de-CH" sz="2400" dirty="0">
                <a:solidFill>
                  <a:srgbClr val="FF0000"/>
                </a:solidFill>
              </a:rPr>
              <a:t>Kennen Sie §2?</a:t>
            </a:r>
            <a:endParaRPr lang="de-CH" sz="2400" dirty="0">
              <a:solidFill>
                <a:srgbClr val="00B050"/>
              </a:solidFill>
            </a:endParaRPr>
          </a:p>
        </p:txBody>
      </p:sp>
    </p:spTree>
    <p:extLst>
      <p:ext uri="{BB962C8B-B14F-4D97-AF65-F5344CB8AC3E}">
        <p14:creationId xmlns:p14="http://schemas.microsoft.com/office/powerpoint/2010/main" val="680254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95E3D-2E6C-44A4-AA6F-C643668EF298}"/>
              </a:ext>
            </a:extLst>
          </p:cNvPr>
          <p:cNvSpPr>
            <a:spLocks noGrp="1"/>
          </p:cNvSpPr>
          <p:nvPr>
            <p:ph type="title"/>
          </p:nvPr>
        </p:nvSpPr>
        <p:spPr>
          <a:xfrm>
            <a:off x="412899" y="365125"/>
            <a:ext cx="4740345" cy="6124575"/>
          </a:xfrm>
        </p:spPr>
        <p:txBody>
          <a:bodyPr>
            <a:normAutofit/>
          </a:bodyPr>
          <a:lstStyle/>
          <a:p>
            <a:r>
              <a:rPr lang="de-CH" dirty="0"/>
              <a:t>Vielen Dank </a:t>
            </a:r>
            <a:br>
              <a:rPr lang="de-CH" dirty="0"/>
            </a:br>
            <a:r>
              <a:rPr lang="de-CH" dirty="0" err="1"/>
              <a:t>für’s</a:t>
            </a:r>
            <a:r>
              <a:rPr lang="de-CH" dirty="0"/>
              <a:t> </a:t>
            </a:r>
            <a:br>
              <a:rPr lang="de-CH" dirty="0"/>
            </a:br>
            <a:r>
              <a:rPr lang="de-CH" dirty="0"/>
              <a:t>Zuhören </a:t>
            </a:r>
            <a:br>
              <a:rPr lang="de-CH" dirty="0"/>
            </a:br>
            <a:br>
              <a:rPr lang="de-CH" dirty="0"/>
            </a:br>
            <a:r>
              <a:rPr lang="de-CH" dirty="0"/>
              <a:t>Kopieren und</a:t>
            </a:r>
            <a:br>
              <a:rPr lang="de-CH" dirty="0"/>
            </a:br>
            <a:r>
              <a:rPr lang="de-CH" dirty="0"/>
              <a:t>fragen </a:t>
            </a:r>
            <a:br>
              <a:rPr lang="de-CH" dirty="0"/>
            </a:br>
            <a:r>
              <a:rPr lang="de-CH" dirty="0"/>
              <a:t>erwünscht!</a:t>
            </a:r>
          </a:p>
        </p:txBody>
      </p:sp>
      <p:pic>
        <p:nvPicPr>
          <p:cNvPr id="5" name="Inhaltsplatzhalter 4">
            <a:extLst>
              <a:ext uri="{FF2B5EF4-FFF2-40B4-BE49-F238E27FC236}">
                <a16:creationId xmlns:a16="http://schemas.microsoft.com/office/drawing/2014/main" id="{6E814C1D-7F8C-49CB-A925-509DD93480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8755" y="85263"/>
            <a:ext cx="5037714" cy="6716953"/>
          </a:xfrm>
        </p:spPr>
      </p:pic>
      <p:sp>
        <p:nvSpPr>
          <p:cNvPr id="6" name="Textfeld 5">
            <a:extLst>
              <a:ext uri="{FF2B5EF4-FFF2-40B4-BE49-F238E27FC236}">
                <a16:creationId xmlns:a16="http://schemas.microsoft.com/office/drawing/2014/main" id="{CC563635-09F0-4522-B29D-314E11CDB211}"/>
              </a:ext>
            </a:extLst>
          </p:cNvPr>
          <p:cNvSpPr txBox="1"/>
          <p:nvPr/>
        </p:nvSpPr>
        <p:spPr>
          <a:xfrm>
            <a:off x="5565430" y="5973872"/>
            <a:ext cx="1061139" cy="369332"/>
          </a:xfrm>
          <a:prstGeom prst="rect">
            <a:avLst/>
          </a:prstGeom>
          <a:noFill/>
        </p:spPr>
        <p:txBody>
          <a:bodyPr wrap="square" rtlCol="0">
            <a:spAutoFit/>
          </a:bodyPr>
          <a:lstStyle/>
          <a:p>
            <a:r>
              <a:rPr lang="de-CH" dirty="0"/>
              <a:t>En </a:t>
            </a:r>
            <a:r>
              <a:rPr lang="de-CH" dirty="0" err="1"/>
              <a:t>Guete</a:t>
            </a:r>
            <a:endParaRPr lang="de-CH" dirty="0"/>
          </a:p>
        </p:txBody>
      </p:sp>
    </p:spTree>
    <p:extLst>
      <p:ext uri="{BB962C8B-B14F-4D97-AF65-F5344CB8AC3E}">
        <p14:creationId xmlns:p14="http://schemas.microsoft.com/office/powerpoint/2010/main" val="1487005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707BA-2387-43DB-94E3-03F347038FC3}"/>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B2FA582B-E267-2C13-8EF2-1696A7C88973}"/>
              </a:ext>
            </a:extLst>
          </p:cNvPr>
          <p:cNvSpPr>
            <a:spLocks noGrp="1"/>
          </p:cNvSpPr>
          <p:nvPr>
            <p:ph idx="1"/>
          </p:nvPr>
        </p:nvSpPr>
        <p:spPr/>
        <p:txBody>
          <a:bodyPr/>
          <a:lstStyle/>
          <a:p>
            <a:endParaRPr lang="de-CH"/>
          </a:p>
        </p:txBody>
      </p:sp>
      <p:pic>
        <p:nvPicPr>
          <p:cNvPr id="4" name="Grafik 3">
            <a:extLst>
              <a:ext uri="{FF2B5EF4-FFF2-40B4-BE49-F238E27FC236}">
                <a16:creationId xmlns:a16="http://schemas.microsoft.com/office/drawing/2014/main" id="{C432A09A-5E23-C3EC-9A11-0F878005A9EE}"/>
              </a:ext>
            </a:extLst>
          </p:cNvPr>
          <p:cNvPicPr>
            <a:picLocks noChangeAspect="1"/>
          </p:cNvPicPr>
          <p:nvPr/>
        </p:nvPicPr>
        <p:blipFill>
          <a:blip r:embed="rId3"/>
          <a:stretch>
            <a:fillRect/>
          </a:stretch>
        </p:blipFill>
        <p:spPr>
          <a:xfrm>
            <a:off x="424206" y="139770"/>
            <a:ext cx="11472421" cy="6710293"/>
          </a:xfrm>
          <a:prstGeom prst="rect">
            <a:avLst/>
          </a:prstGeom>
        </p:spPr>
      </p:pic>
    </p:spTree>
    <p:extLst>
      <p:ext uri="{BB962C8B-B14F-4D97-AF65-F5344CB8AC3E}">
        <p14:creationId xmlns:p14="http://schemas.microsoft.com/office/powerpoint/2010/main" val="3643401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A19C5-9812-2860-F36C-B6D127B4FB40}"/>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D9AE3C72-EC91-C318-2632-396E4F21CBD4}"/>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C9972412-018A-C95F-EA0A-33C160EF57D1}"/>
              </a:ext>
            </a:extLst>
          </p:cNvPr>
          <p:cNvPicPr>
            <a:picLocks noChangeAspect="1"/>
          </p:cNvPicPr>
          <p:nvPr/>
        </p:nvPicPr>
        <p:blipFill>
          <a:blip r:embed="rId2"/>
          <a:stretch>
            <a:fillRect/>
          </a:stretch>
        </p:blipFill>
        <p:spPr>
          <a:xfrm>
            <a:off x="242371" y="158750"/>
            <a:ext cx="11677880" cy="6691313"/>
          </a:xfrm>
          <a:prstGeom prst="rect">
            <a:avLst/>
          </a:prstGeom>
        </p:spPr>
      </p:pic>
      <p:sp>
        <p:nvSpPr>
          <p:cNvPr id="4" name="Pfeil: nach rechts 3">
            <a:extLst>
              <a:ext uri="{FF2B5EF4-FFF2-40B4-BE49-F238E27FC236}">
                <a16:creationId xmlns:a16="http://schemas.microsoft.com/office/drawing/2014/main" id="{510C2598-A2CC-6C55-BABB-F6E0A0873F60}"/>
              </a:ext>
            </a:extLst>
          </p:cNvPr>
          <p:cNvSpPr/>
          <p:nvPr/>
        </p:nvSpPr>
        <p:spPr>
          <a:xfrm>
            <a:off x="8405870" y="230188"/>
            <a:ext cx="1421176" cy="4508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a:extLst>
              <a:ext uri="{FF2B5EF4-FFF2-40B4-BE49-F238E27FC236}">
                <a16:creationId xmlns:a16="http://schemas.microsoft.com/office/drawing/2014/main" id="{8ED042EB-01E6-81CC-5AC5-3195ABFC0808}"/>
              </a:ext>
            </a:extLst>
          </p:cNvPr>
          <p:cNvSpPr txBox="1"/>
          <p:nvPr/>
        </p:nvSpPr>
        <p:spPr>
          <a:xfrm>
            <a:off x="6177556" y="112991"/>
            <a:ext cx="1930400" cy="369332"/>
          </a:xfrm>
          <a:prstGeom prst="rect">
            <a:avLst/>
          </a:prstGeom>
          <a:noFill/>
        </p:spPr>
        <p:txBody>
          <a:bodyPr wrap="square" rtlCol="0">
            <a:spAutoFit/>
          </a:bodyPr>
          <a:lstStyle/>
          <a:p>
            <a:r>
              <a:rPr lang="de-CH" b="1" dirty="0"/>
              <a:t>Quellenangabe</a:t>
            </a:r>
          </a:p>
        </p:txBody>
      </p:sp>
    </p:spTree>
    <p:extLst>
      <p:ext uri="{BB962C8B-B14F-4D97-AF65-F5344CB8AC3E}">
        <p14:creationId xmlns:p14="http://schemas.microsoft.com/office/powerpoint/2010/main" val="200566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79A220-9C19-46CF-B6A9-39C2C5545378}"/>
              </a:ext>
            </a:extLst>
          </p:cNvPr>
          <p:cNvPicPr>
            <a:picLocks noChangeAspect="1"/>
          </p:cNvPicPr>
          <p:nvPr/>
        </p:nvPicPr>
        <p:blipFill>
          <a:blip r:embed="rId2"/>
          <a:stretch>
            <a:fillRect/>
          </a:stretch>
        </p:blipFill>
        <p:spPr>
          <a:xfrm>
            <a:off x="2478795" y="-7937"/>
            <a:ext cx="9713205" cy="6858000"/>
          </a:xfrm>
          <a:prstGeom prst="rect">
            <a:avLst/>
          </a:prstGeom>
        </p:spPr>
      </p:pic>
      <p:sp>
        <p:nvSpPr>
          <p:cNvPr id="2" name="Titel 1">
            <a:extLst>
              <a:ext uri="{FF2B5EF4-FFF2-40B4-BE49-F238E27FC236}">
                <a16:creationId xmlns:a16="http://schemas.microsoft.com/office/drawing/2014/main" id="{58CD532A-D2A6-4D60-8059-719EE133C1B3}"/>
              </a:ext>
            </a:extLst>
          </p:cNvPr>
          <p:cNvSpPr>
            <a:spLocks noGrp="1"/>
          </p:cNvSpPr>
          <p:nvPr>
            <p:ph type="title"/>
          </p:nvPr>
        </p:nvSpPr>
        <p:spPr>
          <a:xfrm>
            <a:off x="237699" y="133113"/>
            <a:ext cx="5016689" cy="890469"/>
          </a:xfrm>
        </p:spPr>
        <p:txBody>
          <a:bodyPr>
            <a:normAutofit/>
          </a:bodyPr>
          <a:lstStyle/>
          <a:p>
            <a:r>
              <a:rPr lang="de-CH" sz="2800" b="1" dirty="0"/>
              <a:t>http://www.kraftwerkschweiz.ch</a:t>
            </a:r>
          </a:p>
        </p:txBody>
      </p:sp>
      <p:sp>
        <p:nvSpPr>
          <p:cNvPr id="3" name="Inhaltsplatzhalter 2">
            <a:extLst>
              <a:ext uri="{FF2B5EF4-FFF2-40B4-BE49-F238E27FC236}">
                <a16:creationId xmlns:a16="http://schemas.microsoft.com/office/drawing/2014/main" id="{29B3C0FD-E814-4CFD-AB58-FA1AF6AECFB5}"/>
              </a:ext>
            </a:extLst>
          </p:cNvPr>
          <p:cNvSpPr>
            <a:spLocks noGrp="1"/>
          </p:cNvSpPr>
          <p:nvPr>
            <p:ph idx="1"/>
          </p:nvPr>
        </p:nvSpPr>
        <p:spPr>
          <a:xfrm>
            <a:off x="124817" y="1023582"/>
            <a:ext cx="2466860" cy="4351338"/>
          </a:xfrm>
        </p:spPr>
        <p:txBody>
          <a:bodyPr/>
          <a:lstStyle/>
          <a:p>
            <a:pPr marL="0" indent="0">
              <a:buNone/>
            </a:pPr>
            <a:r>
              <a:rPr lang="de-CH" dirty="0"/>
              <a:t>Das nachhaltige Energiemodell </a:t>
            </a:r>
            <a:r>
              <a:rPr lang="de-CH" dirty="0">
                <a:solidFill>
                  <a:srgbClr val="00B050"/>
                </a:solidFill>
              </a:rPr>
              <a:t>spart Ausgaben </a:t>
            </a:r>
            <a:r>
              <a:rPr lang="de-CH" dirty="0"/>
              <a:t>und bringt </a:t>
            </a:r>
            <a:r>
              <a:rPr lang="de-CH" dirty="0">
                <a:solidFill>
                  <a:srgbClr val="00B050"/>
                </a:solidFill>
              </a:rPr>
              <a:t>Wertschöpfung</a:t>
            </a:r>
            <a:r>
              <a:rPr lang="de-CH" dirty="0"/>
              <a:t> und </a:t>
            </a:r>
            <a:r>
              <a:rPr lang="de-CH" dirty="0">
                <a:solidFill>
                  <a:srgbClr val="00B050"/>
                </a:solidFill>
              </a:rPr>
              <a:t>Arbeit</a:t>
            </a:r>
            <a:r>
              <a:rPr lang="de-CH" dirty="0"/>
              <a:t> in die Schweiz zurück ! </a:t>
            </a:r>
          </a:p>
        </p:txBody>
      </p:sp>
    </p:spTree>
    <p:extLst>
      <p:ext uri="{BB962C8B-B14F-4D97-AF65-F5344CB8AC3E}">
        <p14:creationId xmlns:p14="http://schemas.microsoft.com/office/powerpoint/2010/main" val="2361797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734B0-7112-4918-8793-BCC9AD727F8C}"/>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C37160C2-08B5-4C36-ACA3-42621670A248}"/>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DB37D525-4D67-4F7A-B5F3-B7D3ED4A7F23}"/>
              </a:ext>
            </a:extLst>
          </p:cNvPr>
          <p:cNvPicPr>
            <a:picLocks noChangeAspect="1"/>
          </p:cNvPicPr>
          <p:nvPr/>
        </p:nvPicPr>
        <p:blipFill>
          <a:blip r:embed="rId2"/>
          <a:stretch>
            <a:fillRect/>
          </a:stretch>
        </p:blipFill>
        <p:spPr>
          <a:xfrm>
            <a:off x="245657" y="0"/>
            <a:ext cx="11782567" cy="6857822"/>
          </a:xfrm>
          <a:prstGeom prst="rect">
            <a:avLst/>
          </a:prstGeom>
        </p:spPr>
      </p:pic>
    </p:spTree>
    <p:extLst>
      <p:ext uri="{BB962C8B-B14F-4D97-AF65-F5344CB8AC3E}">
        <p14:creationId xmlns:p14="http://schemas.microsoft.com/office/powerpoint/2010/main" val="3607984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48E0D5-9A5C-427A-A166-56BAB52F7C18}"/>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A02E5E47-CA17-4327-BFEB-372AB19F026B}"/>
              </a:ext>
            </a:extLst>
          </p:cNvPr>
          <p:cNvSpPr>
            <a:spLocks noGrp="1"/>
          </p:cNvSpPr>
          <p:nvPr>
            <p:ph idx="1"/>
          </p:nvPr>
        </p:nvSpPr>
        <p:spPr/>
        <p:txBody>
          <a:bodyPr/>
          <a:lstStyle/>
          <a:p>
            <a:endParaRPr lang="de-CH"/>
          </a:p>
        </p:txBody>
      </p:sp>
      <p:pic>
        <p:nvPicPr>
          <p:cNvPr id="6" name="Grafik 5">
            <a:extLst>
              <a:ext uri="{FF2B5EF4-FFF2-40B4-BE49-F238E27FC236}">
                <a16:creationId xmlns:a16="http://schemas.microsoft.com/office/drawing/2014/main" id="{480BB6B3-8A46-8F8E-21FD-373D92C8D97D}"/>
              </a:ext>
            </a:extLst>
          </p:cNvPr>
          <p:cNvPicPr>
            <a:picLocks noChangeAspect="1"/>
          </p:cNvPicPr>
          <p:nvPr/>
        </p:nvPicPr>
        <p:blipFill>
          <a:blip r:embed="rId2"/>
          <a:stretch>
            <a:fillRect/>
          </a:stretch>
        </p:blipFill>
        <p:spPr>
          <a:xfrm>
            <a:off x="0" y="-170136"/>
            <a:ext cx="12131566" cy="7193674"/>
          </a:xfrm>
          <a:prstGeom prst="rect">
            <a:avLst/>
          </a:prstGeom>
        </p:spPr>
      </p:pic>
      <p:sp>
        <p:nvSpPr>
          <p:cNvPr id="7" name="Pfeil: nach rechts 6">
            <a:extLst>
              <a:ext uri="{FF2B5EF4-FFF2-40B4-BE49-F238E27FC236}">
                <a16:creationId xmlns:a16="http://schemas.microsoft.com/office/drawing/2014/main" id="{2AB74A05-C1C4-284D-56D0-6AAB2C0BA34C}"/>
              </a:ext>
            </a:extLst>
          </p:cNvPr>
          <p:cNvSpPr/>
          <p:nvPr/>
        </p:nvSpPr>
        <p:spPr>
          <a:xfrm rot="16200000">
            <a:off x="5565228" y="6131636"/>
            <a:ext cx="378373" cy="4335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9" name="Pfeil: nach rechts 8">
            <a:extLst>
              <a:ext uri="{FF2B5EF4-FFF2-40B4-BE49-F238E27FC236}">
                <a16:creationId xmlns:a16="http://schemas.microsoft.com/office/drawing/2014/main" id="{BB81144A-229D-02FF-B0C8-35078CC1A231}"/>
              </a:ext>
            </a:extLst>
          </p:cNvPr>
          <p:cNvSpPr/>
          <p:nvPr/>
        </p:nvSpPr>
        <p:spPr>
          <a:xfrm>
            <a:off x="3833650" y="6176963"/>
            <a:ext cx="378373" cy="4335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73008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9218-2FB5-445E-AF98-61B7E59EA1E1}"/>
              </a:ext>
            </a:extLst>
          </p:cNvPr>
          <p:cNvSpPr>
            <a:spLocks noGrp="1"/>
          </p:cNvSpPr>
          <p:nvPr>
            <p:ph type="title"/>
          </p:nvPr>
        </p:nvSpPr>
        <p:spPr/>
        <p:txBody>
          <a:bodyPr/>
          <a:lstStyle/>
          <a:p>
            <a:r>
              <a:rPr lang="de-CH" dirty="0"/>
              <a:t>Projekt Ablauf – Die Umsetzung</a:t>
            </a:r>
          </a:p>
        </p:txBody>
      </p:sp>
      <p:sp>
        <p:nvSpPr>
          <p:cNvPr id="3" name="Inhaltsplatzhalter 2">
            <a:extLst>
              <a:ext uri="{FF2B5EF4-FFF2-40B4-BE49-F238E27FC236}">
                <a16:creationId xmlns:a16="http://schemas.microsoft.com/office/drawing/2014/main" id="{2790F62A-2740-4862-8CCB-F6B00D9E0CAE}"/>
              </a:ext>
            </a:extLst>
          </p:cNvPr>
          <p:cNvSpPr>
            <a:spLocks noGrp="1"/>
          </p:cNvSpPr>
          <p:nvPr>
            <p:ph idx="1"/>
          </p:nvPr>
        </p:nvSpPr>
        <p:spPr>
          <a:xfrm>
            <a:off x="838200" y="1825624"/>
            <a:ext cx="11353800" cy="5032375"/>
          </a:xfrm>
        </p:spPr>
        <p:txBody>
          <a:bodyPr>
            <a:normAutofit/>
          </a:bodyPr>
          <a:lstStyle/>
          <a:p>
            <a:r>
              <a:rPr lang="de-CH" sz="3600" dirty="0"/>
              <a:t> … und jetzt?</a:t>
            </a:r>
          </a:p>
          <a:p>
            <a:endParaRPr lang="de-CH" dirty="0"/>
          </a:p>
        </p:txBody>
      </p:sp>
      <p:pic>
        <p:nvPicPr>
          <p:cNvPr id="5" name="Grafik 4">
            <a:extLst>
              <a:ext uri="{FF2B5EF4-FFF2-40B4-BE49-F238E27FC236}">
                <a16:creationId xmlns:a16="http://schemas.microsoft.com/office/drawing/2014/main" id="{76F13CCB-1F8D-DF1D-5D08-7819F15E1FF6}"/>
              </a:ext>
            </a:extLst>
          </p:cNvPr>
          <p:cNvPicPr>
            <a:picLocks noChangeAspect="1"/>
          </p:cNvPicPr>
          <p:nvPr/>
        </p:nvPicPr>
        <p:blipFill>
          <a:blip r:embed="rId2"/>
          <a:stretch>
            <a:fillRect/>
          </a:stretch>
        </p:blipFill>
        <p:spPr>
          <a:xfrm>
            <a:off x="5768477" y="1502195"/>
            <a:ext cx="5843301" cy="4889293"/>
          </a:xfrm>
          <a:prstGeom prst="rect">
            <a:avLst/>
          </a:prstGeom>
        </p:spPr>
      </p:pic>
      <p:sp>
        <p:nvSpPr>
          <p:cNvPr id="6" name="Textfeld 5">
            <a:extLst>
              <a:ext uri="{FF2B5EF4-FFF2-40B4-BE49-F238E27FC236}">
                <a16:creationId xmlns:a16="http://schemas.microsoft.com/office/drawing/2014/main" id="{4FDDED18-EE45-6093-CB17-9266B9A9E219}"/>
              </a:ext>
            </a:extLst>
          </p:cNvPr>
          <p:cNvSpPr txBox="1"/>
          <p:nvPr/>
        </p:nvSpPr>
        <p:spPr>
          <a:xfrm>
            <a:off x="759372" y="2675216"/>
            <a:ext cx="5336628" cy="1200329"/>
          </a:xfrm>
          <a:prstGeom prst="rect">
            <a:avLst/>
          </a:prstGeom>
          <a:noFill/>
        </p:spPr>
        <p:txBody>
          <a:bodyPr wrap="square" rtlCol="0">
            <a:spAutoFit/>
          </a:bodyPr>
          <a:lstStyle/>
          <a:p>
            <a:r>
              <a:rPr lang="de-CH" sz="2400" dirty="0">
                <a:solidFill>
                  <a:schemeClr val="bg1">
                    <a:lumMod val="50000"/>
                  </a:schemeClr>
                </a:solidFill>
              </a:rPr>
              <a:t>Viele Gesetze und Behörden verhindern und behindern gute neue Lösungen!</a:t>
            </a:r>
          </a:p>
          <a:p>
            <a:r>
              <a:rPr lang="de-CH" sz="2400" dirty="0">
                <a:solidFill>
                  <a:srgbClr val="00B050"/>
                </a:solidFill>
              </a:rPr>
              <a:t>Aber glücklicherweise nicht alle!</a:t>
            </a:r>
          </a:p>
        </p:txBody>
      </p:sp>
    </p:spTree>
    <p:extLst>
      <p:ext uri="{BB962C8B-B14F-4D97-AF65-F5344CB8AC3E}">
        <p14:creationId xmlns:p14="http://schemas.microsoft.com/office/powerpoint/2010/main" val="275034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3A51BD1C-DDA9-4BD4-84B7-9E4C3A6350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0405"/>
            <a:ext cx="12192000" cy="8138810"/>
          </a:xfrm>
        </p:spPr>
      </p:pic>
      <p:sp>
        <p:nvSpPr>
          <p:cNvPr id="2" name="Titel 1">
            <a:extLst>
              <a:ext uri="{FF2B5EF4-FFF2-40B4-BE49-F238E27FC236}">
                <a16:creationId xmlns:a16="http://schemas.microsoft.com/office/drawing/2014/main" id="{321A1498-019B-4ED6-87B3-9483091E3E30}"/>
              </a:ext>
            </a:extLst>
          </p:cNvPr>
          <p:cNvSpPr>
            <a:spLocks noGrp="1"/>
          </p:cNvSpPr>
          <p:nvPr>
            <p:ph type="title"/>
          </p:nvPr>
        </p:nvSpPr>
        <p:spPr>
          <a:xfrm>
            <a:off x="1526710" y="332608"/>
            <a:ext cx="7640782" cy="881784"/>
          </a:xfrm>
        </p:spPr>
        <p:txBody>
          <a:bodyPr/>
          <a:lstStyle/>
          <a:p>
            <a:r>
              <a:rPr lang="de-CH" dirty="0"/>
              <a:t>Unser Zuhause bis 2020</a:t>
            </a:r>
          </a:p>
        </p:txBody>
      </p:sp>
    </p:spTree>
    <p:extLst>
      <p:ext uri="{BB962C8B-B14F-4D97-AF65-F5344CB8AC3E}">
        <p14:creationId xmlns:p14="http://schemas.microsoft.com/office/powerpoint/2010/main" val="428300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890B574-0048-4709-A525-FB8F557E3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79942" cy="8197516"/>
          </a:xfrm>
        </p:spPr>
      </p:pic>
      <p:sp>
        <p:nvSpPr>
          <p:cNvPr id="2" name="Titel 1">
            <a:extLst>
              <a:ext uri="{FF2B5EF4-FFF2-40B4-BE49-F238E27FC236}">
                <a16:creationId xmlns:a16="http://schemas.microsoft.com/office/drawing/2014/main" id="{4D3DBB94-132B-498C-92BA-1551D3545684}"/>
              </a:ext>
            </a:extLst>
          </p:cNvPr>
          <p:cNvSpPr>
            <a:spLocks noGrp="1"/>
          </p:cNvSpPr>
          <p:nvPr>
            <p:ph type="title"/>
          </p:nvPr>
        </p:nvSpPr>
        <p:spPr/>
        <p:txBody>
          <a:bodyPr/>
          <a:lstStyle/>
          <a:p>
            <a:r>
              <a:rPr lang="de-CH" dirty="0"/>
              <a:t>…von Norden</a:t>
            </a:r>
          </a:p>
        </p:txBody>
      </p:sp>
    </p:spTree>
    <p:extLst>
      <p:ext uri="{BB962C8B-B14F-4D97-AF65-F5344CB8AC3E}">
        <p14:creationId xmlns:p14="http://schemas.microsoft.com/office/powerpoint/2010/main" val="62415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9218-2FB5-445E-AF98-61B7E59EA1E1}"/>
              </a:ext>
            </a:extLst>
          </p:cNvPr>
          <p:cNvSpPr>
            <a:spLocks noGrp="1"/>
          </p:cNvSpPr>
          <p:nvPr>
            <p:ph type="title"/>
          </p:nvPr>
        </p:nvSpPr>
        <p:spPr>
          <a:xfrm>
            <a:off x="838199" y="365125"/>
            <a:ext cx="11119945" cy="1325563"/>
          </a:xfrm>
        </p:spPr>
        <p:txBody>
          <a:bodyPr/>
          <a:lstStyle/>
          <a:p>
            <a:r>
              <a:rPr lang="de-CH" dirty="0"/>
              <a:t>Projekt 2 – Die Umsetzung ‘Benzenschwil’</a:t>
            </a:r>
          </a:p>
        </p:txBody>
      </p:sp>
      <p:sp>
        <p:nvSpPr>
          <p:cNvPr id="3" name="Inhaltsplatzhalter 2">
            <a:extLst>
              <a:ext uri="{FF2B5EF4-FFF2-40B4-BE49-F238E27FC236}">
                <a16:creationId xmlns:a16="http://schemas.microsoft.com/office/drawing/2014/main" id="{2790F62A-2740-4862-8CCB-F6B00D9E0CAE}"/>
              </a:ext>
            </a:extLst>
          </p:cNvPr>
          <p:cNvSpPr>
            <a:spLocks noGrp="1"/>
          </p:cNvSpPr>
          <p:nvPr>
            <p:ph idx="1"/>
          </p:nvPr>
        </p:nvSpPr>
        <p:spPr>
          <a:xfrm>
            <a:off x="838200" y="1825624"/>
            <a:ext cx="11353800" cy="5032375"/>
          </a:xfrm>
        </p:spPr>
        <p:txBody>
          <a:bodyPr>
            <a:normAutofit/>
          </a:bodyPr>
          <a:lstStyle/>
          <a:p>
            <a:r>
              <a:rPr lang="de-CH" sz="3600" dirty="0"/>
              <a:t>Neustart: Benzenschwil</a:t>
            </a:r>
          </a:p>
          <a:p>
            <a:r>
              <a:rPr lang="de-CH" sz="3600" dirty="0"/>
              <a:t>15.3.2019 Baueingabe</a:t>
            </a:r>
          </a:p>
          <a:p>
            <a:r>
              <a:rPr lang="de-CH" sz="3600" dirty="0"/>
              <a:t>6.2.2020 Baubewilligung</a:t>
            </a:r>
          </a:p>
          <a:p>
            <a:r>
              <a:rPr lang="de-CH" sz="3600" dirty="0"/>
              <a:t>1.8.2020 Baustart mit Abriss</a:t>
            </a:r>
          </a:p>
          <a:p>
            <a:r>
              <a:rPr lang="de-CH" sz="3600" dirty="0"/>
              <a:t>21.8.2021 Einzug der ersten 4 Bewohner</a:t>
            </a:r>
          </a:p>
          <a:p>
            <a:r>
              <a:rPr lang="de-CH" sz="3600" dirty="0"/>
              <a:t>September 2021 Vollbesetzung 13 Personen von 2 bis 67 Jahren  </a:t>
            </a:r>
          </a:p>
          <a:p>
            <a:endParaRPr lang="de-CH" sz="3600" dirty="0"/>
          </a:p>
        </p:txBody>
      </p:sp>
    </p:spTree>
    <p:extLst>
      <p:ext uri="{BB962C8B-B14F-4D97-AF65-F5344CB8AC3E}">
        <p14:creationId xmlns:p14="http://schemas.microsoft.com/office/powerpoint/2010/main" val="320490624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1598</Words>
  <Application>Microsoft Office PowerPoint</Application>
  <PresentationFormat>Breitbild</PresentationFormat>
  <Paragraphs>223</Paragraphs>
  <Slides>55</Slides>
  <Notes>2</Notes>
  <HiddenSlides>4</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55</vt:i4>
      </vt:variant>
    </vt:vector>
  </HeadingPairs>
  <TitlesOfParts>
    <vt:vector size="60" baseType="lpstr">
      <vt:lpstr>Arial</vt:lpstr>
      <vt:lpstr>Calibri</vt:lpstr>
      <vt:lpstr>Calibri Light</vt:lpstr>
      <vt:lpstr>Corbel</vt:lpstr>
      <vt:lpstr>Office</vt:lpstr>
      <vt:lpstr>Willkommen bei SynergiePlus Solar durch  den Winter</vt:lpstr>
      <vt:lpstr>Stimmt das?</vt:lpstr>
      <vt:lpstr>Ist der Heizenergieverbrauch relevant?  Gesamt ‘Energieverbrauch’ Schweiz 208TWh (2020)</vt:lpstr>
      <vt:lpstr>5 Schritte zur Lösung:  Isolation, Wärmepumpe, Speicher, Zubau, Reduktion</vt:lpstr>
      <vt:lpstr>Projekt Ablauf – Die Umsetzung</vt:lpstr>
      <vt:lpstr>Projekt Ablauf – Die Umsetzung</vt:lpstr>
      <vt:lpstr>Unser Zuhause bis 2020</vt:lpstr>
      <vt:lpstr>…von Norden</vt:lpstr>
      <vt:lpstr>Projekt 2 – Die Umsetzung ‘Benzenschwil’</vt:lpstr>
      <vt:lpstr>PowerPoint-Präsentation</vt:lpstr>
      <vt:lpstr>PowerPoint-Präsentation</vt:lpstr>
      <vt:lpstr>PowerPoint-Präsentation</vt:lpstr>
      <vt:lpstr>PowerPoint-Präsentation</vt:lpstr>
      <vt:lpstr>PowerPoint-Präsentation</vt:lpstr>
      <vt:lpstr>PowerPoint-Präsentation</vt:lpstr>
      <vt:lpstr>Ein wenig mehr Tank – als Strasse!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12 WCs – 1 gemeinsames Bad  Fussball-Spiel</vt:lpstr>
      <vt:lpstr>Zimmer mit viel Massiv-Holz  14cm Holzwände, gedübelt  -  nicht geleimt</vt:lpstr>
      <vt:lpstr>Die Baupläne des Minergie-P Hauses</vt:lpstr>
      <vt:lpstr>PowerPoint-Präsentation</vt:lpstr>
      <vt:lpstr>PowerPoint-Präsentation</vt:lpstr>
      <vt:lpstr>PowerPoint-Präsentation</vt:lpstr>
      <vt:lpstr>PowerPoint-Präsentation</vt:lpstr>
      <vt:lpstr>Solarplan: Fassaden und  Dächer 22 Strings 424 Panels  à 340Wp  = 144kWp 96’000kWh</vt:lpstr>
      <vt:lpstr>Technisch: Was ist speziell?</vt:lpstr>
      <vt:lpstr>‘Produktion’  Umwandlung</vt:lpstr>
      <vt:lpstr>PowerPoint-Präsentation</vt:lpstr>
      <vt:lpstr>Die Schweiz (ver-) heizt jeden Winter        im Durchschnitt pro m2   93’750 Wh oder 94kWh </vt:lpstr>
      <vt:lpstr>2 Argumente gegen Photovoltaik  a) zu viel Sommer-Energie  b) starke Blendung</vt:lpstr>
      <vt:lpstr>PowerPoint-Präsentation</vt:lpstr>
      <vt:lpstr>PowerPoint-Präsentation</vt:lpstr>
      <vt:lpstr>PowerPoint-Präsentation</vt:lpstr>
      <vt:lpstr>Wieso sollte jeder einen Beitrag leisten? Diversity: Je mehr verschiedene Lösungen einen Beitrag leisten, desto stabiler ist ein System!</vt:lpstr>
      <vt:lpstr>2 Lösungen: Vernunft und/oder Preis (*) </vt:lpstr>
      <vt:lpstr>Die Natur als Vorbild  das 5 Punkte Programm zu Frieden</vt:lpstr>
      <vt:lpstr>Der Denkfehler</vt:lpstr>
      <vt:lpstr>Wir sind zu produktiv und produzieren …</vt:lpstr>
      <vt:lpstr>Wir sind zu produktiv und produzieren …</vt:lpstr>
      <vt:lpstr>Wir sind zu produktiv und produzieren …</vt:lpstr>
      <vt:lpstr>„Das wahre Problem sind Menschen wie ich“ Warren Buffett</vt:lpstr>
      <vt:lpstr>Infos zu Energie … und weiteren Lösungen …</vt:lpstr>
      <vt:lpstr>Vielen Dank  für’s  Zuhören   Kopieren und fragen  erwünscht!</vt:lpstr>
      <vt:lpstr>PowerPoint-Präsentation</vt:lpstr>
      <vt:lpstr>PowerPoint-Präsentation</vt:lpstr>
      <vt:lpstr>http://www.kraftwerkschweiz.ch</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Ursprung</dc:creator>
  <cp:lastModifiedBy>Markus Ursprung</cp:lastModifiedBy>
  <cp:revision>45</cp:revision>
  <cp:lastPrinted>2022-06-23T06:26:52Z</cp:lastPrinted>
  <dcterms:created xsi:type="dcterms:W3CDTF">2021-10-15T10:00:26Z</dcterms:created>
  <dcterms:modified xsi:type="dcterms:W3CDTF">2023-05-30T13:23:44Z</dcterms:modified>
</cp:coreProperties>
</file>